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27"/>
  </p:notesMasterIdLst>
  <p:handoutMasterIdLst>
    <p:handoutMasterId r:id="rId28"/>
  </p:handoutMasterIdLst>
  <p:sldIdLst>
    <p:sldId id="289" r:id="rId5"/>
    <p:sldId id="288" r:id="rId6"/>
    <p:sldId id="291" r:id="rId7"/>
    <p:sldId id="293" r:id="rId8"/>
    <p:sldId id="295" r:id="rId9"/>
    <p:sldId id="297" r:id="rId10"/>
    <p:sldId id="294" r:id="rId11"/>
    <p:sldId id="292" r:id="rId12"/>
    <p:sldId id="296" r:id="rId13"/>
    <p:sldId id="298" r:id="rId14"/>
    <p:sldId id="299" r:id="rId15"/>
    <p:sldId id="300" r:id="rId16"/>
    <p:sldId id="301" r:id="rId17"/>
    <p:sldId id="290" r:id="rId18"/>
    <p:sldId id="304" r:id="rId19"/>
    <p:sldId id="305" r:id="rId20"/>
    <p:sldId id="306" r:id="rId21"/>
    <p:sldId id="307" r:id="rId22"/>
    <p:sldId id="308" r:id="rId23"/>
    <p:sldId id="309" r:id="rId24"/>
    <p:sldId id="310" r:id="rId25"/>
    <p:sldId id="30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67" autoAdjust="0"/>
    <p:restoredTop sz="94694" autoAdjust="0"/>
  </p:normalViewPr>
  <p:slideViewPr>
    <p:cSldViewPr snapToGrid="0">
      <p:cViewPr>
        <p:scale>
          <a:sx n="75" d="100"/>
          <a:sy n="75" d="100"/>
        </p:scale>
        <p:origin x="208" y="-3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80CFC8-1B5D-4288-BD36-492A28A0DCC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694417B-A2B0-4E53-8D80-996C4DBE667F}">
      <dgm:prSet/>
      <dgm:spPr/>
      <dgm:t>
        <a:bodyPr/>
        <a:lstStyle/>
        <a:p>
          <a:r>
            <a:rPr lang="ro-RO"/>
            <a:t>Proiectul reprezintă o platformă online dedicată recomandărilor de filme, unde utilizatorii pot contribui activ prin adăugarea de recenzii și recomandări pentru filmele pe care le-au vizionat. În același timp, aceștia pot explora sugestiile altor membri ai comunității, pe care le pot urmări, și pot interacționa cu acestea prin comentarii sau prin purtarea unor mici discuții despre filmele respective. </a:t>
          </a:r>
          <a:endParaRPr lang="en-US"/>
        </a:p>
      </dgm:t>
    </dgm:pt>
    <dgm:pt modelId="{A9570D3C-3F7E-4D8D-8438-2A2D62AA841C}" type="parTrans" cxnId="{549E9C53-1ED2-4D1F-BD6E-126D9B7F5BF8}">
      <dgm:prSet/>
      <dgm:spPr/>
      <dgm:t>
        <a:bodyPr/>
        <a:lstStyle/>
        <a:p>
          <a:endParaRPr lang="en-US"/>
        </a:p>
      </dgm:t>
    </dgm:pt>
    <dgm:pt modelId="{12008DC9-A25D-4E38-98A7-68C4461F46AB}" type="sibTrans" cxnId="{549E9C53-1ED2-4D1F-BD6E-126D9B7F5BF8}">
      <dgm:prSet/>
      <dgm:spPr/>
      <dgm:t>
        <a:bodyPr/>
        <a:lstStyle/>
        <a:p>
          <a:endParaRPr lang="en-US"/>
        </a:p>
      </dgm:t>
    </dgm:pt>
    <dgm:pt modelId="{FD3F5E36-A872-418C-8AEE-AC2DA817DD05}">
      <dgm:prSet/>
      <dgm:spPr/>
      <dgm:t>
        <a:bodyPr/>
        <a:lstStyle/>
        <a:p>
          <a:r>
            <a:rPr lang="ro-RO"/>
            <a:t>Prin natura sa, proiectul îmbină funcționalitățile specifice aplicațiilor tradiționale de informații despre filme, similare cu platforme populare precum IMDB, cu aspecte caracteristice aplicațiilor de microblogging, precum Twitter, permițând utilizatorilor nu doar să acceseze și să descopere filme noi, dar și să-și exprime opiniile personale într-un format interactiv și social.</a:t>
          </a:r>
          <a:endParaRPr lang="en-US"/>
        </a:p>
      </dgm:t>
    </dgm:pt>
    <dgm:pt modelId="{E789AD7A-7E72-4942-8915-E24E810DEF67}" type="parTrans" cxnId="{903B5776-DD38-4797-BEC5-48AA9324B0DF}">
      <dgm:prSet/>
      <dgm:spPr/>
      <dgm:t>
        <a:bodyPr/>
        <a:lstStyle/>
        <a:p>
          <a:endParaRPr lang="en-US"/>
        </a:p>
      </dgm:t>
    </dgm:pt>
    <dgm:pt modelId="{64751909-A3B6-4DF6-8F14-76D9D65863C7}" type="sibTrans" cxnId="{903B5776-DD38-4797-BEC5-48AA9324B0DF}">
      <dgm:prSet/>
      <dgm:spPr/>
      <dgm:t>
        <a:bodyPr/>
        <a:lstStyle/>
        <a:p>
          <a:endParaRPr lang="en-US"/>
        </a:p>
      </dgm:t>
    </dgm:pt>
    <dgm:pt modelId="{17E57038-E05D-49A4-9DB5-E1FCA3ACB2A6}">
      <dgm:prSet/>
      <dgm:spPr/>
      <dgm:t>
        <a:bodyPr/>
        <a:lstStyle/>
        <a:p>
          <a:r>
            <a:rPr lang="en-US"/>
            <a:t>Sistemul va fi construit pe o arhitectură de tip client-server, în care partea de client va include o interfață grafică intuitivă, accesibilă și prietenoasă pentru utilizator, iar partea de server va gestiona bazele de date care stochează informațiile esențiale despre utilizatori și filmele disponibile pe platformă.</a:t>
          </a:r>
        </a:p>
      </dgm:t>
    </dgm:pt>
    <dgm:pt modelId="{F760F10A-205F-48FE-81EF-36ECAD5BF7B6}" type="parTrans" cxnId="{FB2A2770-FA51-4E85-B0B5-A147316BD5D1}">
      <dgm:prSet/>
      <dgm:spPr/>
      <dgm:t>
        <a:bodyPr/>
        <a:lstStyle/>
        <a:p>
          <a:endParaRPr lang="en-US"/>
        </a:p>
      </dgm:t>
    </dgm:pt>
    <dgm:pt modelId="{793673CA-42AE-4DEF-9E52-798DF83F9C49}" type="sibTrans" cxnId="{FB2A2770-FA51-4E85-B0B5-A147316BD5D1}">
      <dgm:prSet/>
      <dgm:spPr/>
      <dgm:t>
        <a:bodyPr/>
        <a:lstStyle/>
        <a:p>
          <a:endParaRPr lang="en-US"/>
        </a:p>
      </dgm:t>
    </dgm:pt>
    <dgm:pt modelId="{CDF5CF66-1904-40C5-BF01-500BA36E347F}" type="pres">
      <dgm:prSet presAssocID="{9180CFC8-1B5D-4288-BD36-492A28A0DCC8}" presName="linear" presStyleCnt="0">
        <dgm:presLayoutVars>
          <dgm:animLvl val="lvl"/>
          <dgm:resizeHandles val="exact"/>
        </dgm:presLayoutVars>
      </dgm:prSet>
      <dgm:spPr/>
    </dgm:pt>
    <dgm:pt modelId="{98061548-2205-4F4E-B8C5-3DADAF1F65A9}" type="pres">
      <dgm:prSet presAssocID="{3694417B-A2B0-4E53-8D80-996C4DBE667F}" presName="parentText" presStyleLbl="node1" presStyleIdx="0" presStyleCnt="3">
        <dgm:presLayoutVars>
          <dgm:chMax val="0"/>
          <dgm:bulletEnabled val="1"/>
        </dgm:presLayoutVars>
      </dgm:prSet>
      <dgm:spPr/>
    </dgm:pt>
    <dgm:pt modelId="{01DDC120-FC68-4245-9C6E-F27C987EA2A7}" type="pres">
      <dgm:prSet presAssocID="{12008DC9-A25D-4E38-98A7-68C4461F46AB}" presName="spacer" presStyleCnt="0"/>
      <dgm:spPr/>
    </dgm:pt>
    <dgm:pt modelId="{C5240C7F-EF70-4A64-A7F8-5AF79513F5F4}" type="pres">
      <dgm:prSet presAssocID="{FD3F5E36-A872-418C-8AEE-AC2DA817DD05}" presName="parentText" presStyleLbl="node1" presStyleIdx="1" presStyleCnt="3">
        <dgm:presLayoutVars>
          <dgm:chMax val="0"/>
          <dgm:bulletEnabled val="1"/>
        </dgm:presLayoutVars>
      </dgm:prSet>
      <dgm:spPr/>
    </dgm:pt>
    <dgm:pt modelId="{6FCB47F7-4FEC-4A86-B819-718DF0EE5F86}" type="pres">
      <dgm:prSet presAssocID="{64751909-A3B6-4DF6-8F14-76D9D65863C7}" presName="spacer" presStyleCnt="0"/>
      <dgm:spPr/>
    </dgm:pt>
    <dgm:pt modelId="{37548725-5165-4A4B-BEA3-EFFDEF8D1BBC}" type="pres">
      <dgm:prSet presAssocID="{17E57038-E05D-49A4-9DB5-E1FCA3ACB2A6}" presName="parentText" presStyleLbl="node1" presStyleIdx="2" presStyleCnt="3">
        <dgm:presLayoutVars>
          <dgm:chMax val="0"/>
          <dgm:bulletEnabled val="1"/>
        </dgm:presLayoutVars>
      </dgm:prSet>
      <dgm:spPr/>
    </dgm:pt>
  </dgm:ptLst>
  <dgm:cxnLst>
    <dgm:cxn modelId="{EFD03C0D-5022-413D-A3EC-49962830F73A}" type="presOf" srcId="{9180CFC8-1B5D-4288-BD36-492A28A0DCC8}" destId="{CDF5CF66-1904-40C5-BF01-500BA36E347F}" srcOrd="0" destOrd="0" presId="urn:microsoft.com/office/officeart/2005/8/layout/vList2"/>
    <dgm:cxn modelId="{ABF22810-A86A-4958-A125-B2F4AF99D788}" type="presOf" srcId="{FD3F5E36-A872-418C-8AEE-AC2DA817DD05}" destId="{C5240C7F-EF70-4A64-A7F8-5AF79513F5F4}" srcOrd="0" destOrd="0" presId="urn:microsoft.com/office/officeart/2005/8/layout/vList2"/>
    <dgm:cxn modelId="{FB2A2770-FA51-4E85-B0B5-A147316BD5D1}" srcId="{9180CFC8-1B5D-4288-BD36-492A28A0DCC8}" destId="{17E57038-E05D-49A4-9DB5-E1FCA3ACB2A6}" srcOrd="2" destOrd="0" parTransId="{F760F10A-205F-48FE-81EF-36ECAD5BF7B6}" sibTransId="{793673CA-42AE-4DEF-9E52-798DF83F9C49}"/>
    <dgm:cxn modelId="{549E9C53-1ED2-4D1F-BD6E-126D9B7F5BF8}" srcId="{9180CFC8-1B5D-4288-BD36-492A28A0DCC8}" destId="{3694417B-A2B0-4E53-8D80-996C4DBE667F}" srcOrd="0" destOrd="0" parTransId="{A9570D3C-3F7E-4D8D-8438-2A2D62AA841C}" sibTransId="{12008DC9-A25D-4E38-98A7-68C4461F46AB}"/>
    <dgm:cxn modelId="{903B5776-DD38-4797-BEC5-48AA9324B0DF}" srcId="{9180CFC8-1B5D-4288-BD36-492A28A0DCC8}" destId="{FD3F5E36-A872-418C-8AEE-AC2DA817DD05}" srcOrd="1" destOrd="0" parTransId="{E789AD7A-7E72-4942-8915-E24E810DEF67}" sibTransId="{64751909-A3B6-4DF6-8F14-76D9D65863C7}"/>
    <dgm:cxn modelId="{5632FEC2-75B3-4FE0-A281-29F92F9756FB}" type="presOf" srcId="{17E57038-E05D-49A4-9DB5-E1FCA3ACB2A6}" destId="{37548725-5165-4A4B-BEA3-EFFDEF8D1BBC}" srcOrd="0" destOrd="0" presId="urn:microsoft.com/office/officeart/2005/8/layout/vList2"/>
    <dgm:cxn modelId="{46F52BEB-75B2-4629-8DBD-E517F7D7DA82}" type="presOf" srcId="{3694417B-A2B0-4E53-8D80-996C4DBE667F}" destId="{98061548-2205-4F4E-B8C5-3DADAF1F65A9}" srcOrd="0" destOrd="0" presId="urn:microsoft.com/office/officeart/2005/8/layout/vList2"/>
    <dgm:cxn modelId="{B12A91BE-7DBC-4CCC-A261-2693F1E0EE22}" type="presParOf" srcId="{CDF5CF66-1904-40C5-BF01-500BA36E347F}" destId="{98061548-2205-4F4E-B8C5-3DADAF1F65A9}" srcOrd="0" destOrd="0" presId="urn:microsoft.com/office/officeart/2005/8/layout/vList2"/>
    <dgm:cxn modelId="{5B318EA2-DEB7-4E54-92F2-BF3A82DD6F76}" type="presParOf" srcId="{CDF5CF66-1904-40C5-BF01-500BA36E347F}" destId="{01DDC120-FC68-4245-9C6E-F27C987EA2A7}" srcOrd="1" destOrd="0" presId="urn:microsoft.com/office/officeart/2005/8/layout/vList2"/>
    <dgm:cxn modelId="{931526F4-9C84-42D1-ABBE-69BFCD104E99}" type="presParOf" srcId="{CDF5CF66-1904-40C5-BF01-500BA36E347F}" destId="{C5240C7F-EF70-4A64-A7F8-5AF79513F5F4}" srcOrd="2" destOrd="0" presId="urn:microsoft.com/office/officeart/2005/8/layout/vList2"/>
    <dgm:cxn modelId="{FBB654D3-3F41-4460-8D88-239EAA486F47}" type="presParOf" srcId="{CDF5CF66-1904-40C5-BF01-500BA36E347F}" destId="{6FCB47F7-4FEC-4A86-B819-718DF0EE5F86}" srcOrd="3" destOrd="0" presId="urn:microsoft.com/office/officeart/2005/8/layout/vList2"/>
    <dgm:cxn modelId="{CFD14956-4775-461C-8997-5A82C142B82F}" type="presParOf" srcId="{CDF5CF66-1904-40C5-BF01-500BA36E347F}" destId="{37548725-5165-4A4B-BEA3-EFFDEF8D1BB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DE6784-E08F-48BA-8461-D3FE0F8BEBD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56F8231-8D9E-407B-8CAC-8D1E446DB1BD}">
      <dgm:prSet/>
      <dgm:spPr/>
      <dgm:t>
        <a:bodyPr/>
        <a:lstStyle/>
        <a:p>
          <a:r>
            <a:rPr lang="en-US" b="1"/>
            <a:t>Backend: </a:t>
          </a:r>
          <a:r>
            <a:rPr lang="en-US"/>
            <a:t>Java și Spring Boot pentru logica de server.</a:t>
          </a:r>
        </a:p>
      </dgm:t>
    </dgm:pt>
    <dgm:pt modelId="{A4914A54-92C2-4FC0-9CC7-AC7585D8FBDC}" type="parTrans" cxnId="{3AEDCA4E-6424-4643-A850-CCF182F870BC}">
      <dgm:prSet/>
      <dgm:spPr/>
      <dgm:t>
        <a:bodyPr/>
        <a:lstStyle/>
        <a:p>
          <a:endParaRPr lang="en-US"/>
        </a:p>
      </dgm:t>
    </dgm:pt>
    <dgm:pt modelId="{C9B51C44-2929-44AB-98B1-B7F7CA93CAA6}" type="sibTrans" cxnId="{3AEDCA4E-6424-4643-A850-CCF182F870BC}">
      <dgm:prSet/>
      <dgm:spPr/>
      <dgm:t>
        <a:bodyPr/>
        <a:lstStyle/>
        <a:p>
          <a:endParaRPr lang="en-US"/>
        </a:p>
      </dgm:t>
    </dgm:pt>
    <dgm:pt modelId="{CA6AB047-53B9-4401-B97F-44BD880E3DFE}">
      <dgm:prSet/>
      <dgm:spPr/>
      <dgm:t>
        <a:bodyPr/>
        <a:lstStyle/>
        <a:p>
          <a:r>
            <a:rPr lang="en-US" b="1"/>
            <a:t>Frontend: </a:t>
          </a:r>
          <a:r>
            <a:rPr lang="en-US"/>
            <a:t>React.</a:t>
          </a:r>
        </a:p>
      </dgm:t>
    </dgm:pt>
    <dgm:pt modelId="{E82BCD16-9752-4328-B5BF-0E26002A93CD}" type="parTrans" cxnId="{51A5F0E3-8DE3-4D8F-AB0C-967B752773E9}">
      <dgm:prSet/>
      <dgm:spPr/>
      <dgm:t>
        <a:bodyPr/>
        <a:lstStyle/>
        <a:p>
          <a:endParaRPr lang="en-US"/>
        </a:p>
      </dgm:t>
    </dgm:pt>
    <dgm:pt modelId="{39C163E5-C2FB-4F4B-A843-5305265302EC}" type="sibTrans" cxnId="{51A5F0E3-8DE3-4D8F-AB0C-967B752773E9}">
      <dgm:prSet/>
      <dgm:spPr/>
      <dgm:t>
        <a:bodyPr/>
        <a:lstStyle/>
        <a:p>
          <a:endParaRPr lang="en-US"/>
        </a:p>
      </dgm:t>
    </dgm:pt>
    <dgm:pt modelId="{30F5857E-DB51-41C2-A843-F7207AF8C846}">
      <dgm:prSet/>
      <dgm:spPr/>
      <dgm:t>
        <a:bodyPr/>
        <a:lstStyle/>
        <a:p>
          <a:r>
            <a:rPr lang="en-US" b="1"/>
            <a:t>Bază de Date: </a:t>
          </a:r>
          <a:r>
            <a:rPr lang="en-US"/>
            <a:t>MySQL.</a:t>
          </a:r>
        </a:p>
      </dgm:t>
    </dgm:pt>
    <dgm:pt modelId="{20176549-2176-4D05-93A5-6DBE68393497}" type="parTrans" cxnId="{51A7D32B-0ED1-4076-826F-F8964E33A1F1}">
      <dgm:prSet/>
      <dgm:spPr/>
      <dgm:t>
        <a:bodyPr/>
        <a:lstStyle/>
        <a:p>
          <a:endParaRPr lang="en-US"/>
        </a:p>
      </dgm:t>
    </dgm:pt>
    <dgm:pt modelId="{880C1B64-7F6B-49F8-B83C-33E41D5BA83D}" type="sibTrans" cxnId="{51A7D32B-0ED1-4076-826F-F8964E33A1F1}">
      <dgm:prSet/>
      <dgm:spPr/>
      <dgm:t>
        <a:bodyPr/>
        <a:lstStyle/>
        <a:p>
          <a:endParaRPr lang="en-US"/>
        </a:p>
      </dgm:t>
    </dgm:pt>
    <dgm:pt modelId="{4FBBCD78-C917-4D5D-86D1-D3AD551EED6E}">
      <dgm:prSet/>
      <dgm:spPr/>
      <dgm:t>
        <a:bodyPr/>
        <a:lstStyle/>
        <a:p>
          <a:r>
            <a:rPr lang="en-US" b="1"/>
            <a:t>Securitate și Autentificare: </a:t>
          </a:r>
          <a:r>
            <a:rPr lang="en-US"/>
            <a:t>Spring Security cu JWT.</a:t>
          </a:r>
        </a:p>
      </dgm:t>
    </dgm:pt>
    <dgm:pt modelId="{187C9DCD-CE60-4165-88F0-1667D7658CD8}" type="parTrans" cxnId="{15DFFBDA-02D0-4824-8906-B8E1A4F4FC16}">
      <dgm:prSet/>
      <dgm:spPr/>
      <dgm:t>
        <a:bodyPr/>
        <a:lstStyle/>
        <a:p>
          <a:endParaRPr lang="en-US"/>
        </a:p>
      </dgm:t>
    </dgm:pt>
    <dgm:pt modelId="{5B464D3D-23B8-487C-AF4F-072464BF7DC3}" type="sibTrans" cxnId="{15DFFBDA-02D0-4824-8906-B8E1A4F4FC16}">
      <dgm:prSet/>
      <dgm:spPr/>
      <dgm:t>
        <a:bodyPr/>
        <a:lstStyle/>
        <a:p>
          <a:endParaRPr lang="en-US"/>
        </a:p>
      </dgm:t>
    </dgm:pt>
    <dgm:pt modelId="{0DC90686-ADC6-4745-897E-1BB77F71C892}">
      <dgm:prSet/>
      <dgm:spPr/>
      <dgm:t>
        <a:bodyPr/>
        <a:lstStyle/>
        <a:p>
          <a:r>
            <a:rPr lang="en-US" b="1"/>
            <a:t>Mesagerie: </a:t>
          </a:r>
          <a:r>
            <a:rPr lang="en-US"/>
            <a:t>WebSocket pentru comunicare în timp real.</a:t>
          </a:r>
        </a:p>
      </dgm:t>
    </dgm:pt>
    <dgm:pt modelId="{B6A3B0B7-7AC7-43DC-9465-5D26A4119998}" type="parTrans" cxnId="{7C6D798D-D680-4647-8435-905EA87359E2}">
      <dgm:prSet/>
      <dgm:spPr/>
      <dgm:t>
        <a:bodyPr/>
        <a:lstStyle/>
        <a:p>
          <a:endParaRPr lang="en-US"/>
        </a:p>
      </dgm:t>
    </dgm:pt>
    <dgm:pt modelId="{F35B5997-BE91-4FD3-A955-7CC2EDD7300E}" type="sibTrans" cxnId="{7C6D798D-D680-4647-8435-905EA87359E2}">
      <dgm:prSet/>
      <dgm:spPr/>
      <dgm:t>
        <a:bodyPr/>
        <a:lstStyle/>
        <a:p>
          <a:endParaRPr lang="en-US"/>
        </a:p>
      </dgm:t>
    </dgm:pt>
    <dgm:pt modelId="{473678C3-AD96-40B2-80AC-1D08F8487EBE}" type="pres">
      <dgm:prSet presAssocID="{A1DE6784-E08F-48BA-8461-D3FE0F8BEBD2}" presName="linear" presStyleCnt="0">
        <dgm:presLayoutVars>
          <dgm:animLvl val="lvl"/>
          <dgm:resizeHandles val="exact"/>
        </dgm:presLayoutVars>
      </dgm:prSet>
      <dgm:spPr/>
    </dgm:pt>
    <dgm:pt modelId="{0339D5C6-E58E-4C8C-95B5-E1BCB787C95E}" type="pres">
      <dgm:prSet presAssocID="{256F8231-8D9E-407B-8CAC-8D1E446DB1BD}" presName="parentText" presStyleLbl="node1" presStyleIdx="0" presStyleCnt="5">
        <dgm:presLayoutVars>
          <dgm:chMax val="0"/>
          <dgm:bulletEnabled val="1"/>
        </dgm:presLayoutVars>
      </dgm:prSet>
      <dgm:spPr/>
    </dgm:pt>
    <dgm:pt modelId="{A4A3B026-AACD-4474-9DEE-FE31729DF610}" type="pres">
      <dgm:prSet presAssocID="{C9B51C44-2929-44AB-98B1-B7F7CA93CAA6}" presName="spacer" presStyleCnt="0"/>
      <dgm:spPr/>
    </dgm:pt>
    <dgm:pt modelId="{6B8399ED-F9F7-4CEE-BDEB-8492C010440F}" type="pres">
      <dgm:prSet presAssocID="{CA6AB047-53B9-4401-B97F-44BD880E3DFE}" presName="parentText" presStyleLbl="node1" presStyleIdx="1" presStyleCnt="5">
        <dgm:presLayoutVars>
          <dgm:chMax val="0"/>
          <dgm:bulletEnabled val="1"/>
        </dgm:presLayoutVars>
      </dgm:prSet>
      <dgm:spPr/>
    </dgm:pt>
    <dgm:pt modelId="{7D8E075F-9244-4617-B475-22EA0107B4EF}" type="pres">
      <dgm:prSet presAssocID="{39C163E5-C2FB-4F4B-A843-5305265302EC}" presName="spacer" presStyleCnt="0"/>
      <dgm:spPr/>
    </dgm:pt>
    <dgm:pt modelId="{4C4BE3AF-6309-4C21-9F93-9DE329BADE68}" type="pres">
      <dgm:prSet presAssocID="{30F5857E-DB51-41C2-A843-F7207AF8C846}" presName="parentText" presStyleLbl="node1" presStyleIdx="2" presStyleCnt="5">
        <dgm:presLayoutVars>
          <dgm:chMax val="0"/>
          <dgm:bulletEnabled val="1"/>
        </dgm:presLayoutVars>
      </dgm:prSet>
      <dgm:spPr/>
    </dgm:pt>
    <dgm:pt modelId="{90C76347-0E48-48D8-B7EF-9653E2BC4FB8}" type="pres">
      <dgm:prSet presAssocID="{880C1B64-7F6B-49F8-B83C-33E41D5BA83D}" presName="spacer" presStyleCnt="0"/>
      <dgm:spPr/>
    </dgm:pt>
    <dgm:pt modelId="{BEFB435B-40FD-4D0F-9403-70993D72779C}" type="pres">
      <dgm:prSet presAssocID="{4FBBCD78-C917-4D5D-86D1-D3AD551EED6E}" presName="parentText" presStyleLbl="node1" presStyleIdx="3" presStyleCnt="5">
        <dgm:presLayoutVars>
          <dgm:chMax val="0"/>
          <dgm:bulletEnabled val="1"/>
        </dgm:presLayoutVars>
      </dgm:prSet>
      <dgm:spPr/>
    </dgm:pt>
    <dgm:pt modelId="{29D4FDDB-9E9E-461D-9FEA-28CF9F610531}" type="pres">
      <dgm:prSet presAssocID="{5B464D3D-23B8-487C-AF4F-072464BF7DC3}" presName="spacer" presStyleCnt="0"/>
      <dgm:spPr/>
    </dgm:pt>
    <dgm:pt modelId="{C274DC68-71F3-44FA-AEA8-9D45E939BE8A}" type="pres">
      <dgm:prSet presAssocID="{0DC90686-ADC6-4745-897E-1BB77F71C892}" presName="parentText" presStyleLbl="node1" presStyleIdx="4" presStyleCnt="5">
        <dgm:presLayoutVars>
          <dgm:chMax val="0"/>
          <dgm:bulletEnabled val="1"/>
        </dgm:presLayoutVars>
      </dgm:prSet>
      <dgm:spPr/>
    </dgm:pt>
  </dgm:ptLst>
  <dgm:cxnLst>
    <dgm:cxn modelId="{8EF52D01-9A38-46FF-A6F5-22D313A2EF54}" type="presOf" srcId="{4FBBCD78-C917-4D5D-86D1-D3AD551EED6E}" destId="{BEFB435B-40FD-4D0F-9403-70993D72779C}" srcOrd="0" destOrd="0" presId="urn:microsoft.com/office/officeart/2005/8/layout/vList2"/>
    <dgm:cxn modelId="{51A7D32B-0ED1-4076-826F-F8964E33A1F1}" srcId="{A1DE6784-E08F-48BA-8461-D3FE0F8BEBD2}" destId="{30F5857E-DB51-41C2-A843-F7207AF8C846}" srcOrd="2" destOrd="0" parTransId="{20176549-2176-4D05-93A5-6DBE68393497}" sibTransId="{880C1B64-7F6B-49F8-B83C-33E41D5BA83D}"/>
    <dgm:cxn modelId="{E060964D-C3C4-4F95-9B22-66F313279C1F}" type="presOf" srcId="{CA6AB047-53B9-4401-B97F-44BD880E3DFE}" destId="{6B8399ED-F9F7-4CEE-BDEB-8492C010440F}" srcOrd="0" destOrd="0" presId="urn:microsoft.com/office/officeart/2005/8/layout/vList2"/>
    <dgm:cxn modelId="{3AEDCA4E-6424-4643-A850-CCF182F870BC}" srcId="{A1DE6784-E08F-48BA-8461-D3FE0F8BEBD2}" destId="{256F8231-8D9E-407B-8CAC-8D1E446DB1BD}" srcOrd="0" destOrd="0" parTransId="{A4914A54-92C2-4FC0-9CC7-AC7585D8FBDC}" sibTransId="{C9B51C44-2929-44AB-98B1-B7F7CA93CAA6}"/>
    <dgm:cxn modelId="{40763883-21C9-40CD-B1AE-4E6852316C40}" type="presOf" srcId="{A1DE6784-E08F-48BA-8461-D3FE0F8BEBD2}" destId="{473678C3-AD96-40B2-80AC-1D08F8487EBE}" srcOrd="0" destOrd="0" presId="urn:microsoft.com/office/officeart/2005/8/layout/vList2"/>
    <dgm:cxn modelId="{7C6D798D-D680-4647-8435-905EA87359E2}" srcId="{A1DE6784-E08F-48BA-8461-D3FE0F8BEBD2}" destId="{0DC90686-ADC6-4745-897E-1BB77F71C892}" srcOrd="4" destOrd="0" parTransId="{B6A3B0B7-7AC7-43DC-9465-5D26A4119998}" sibTransId="{F35B5997-BE91-4FD3-A955-7CC2EDD7300E}"/>
    <dgm:cxn modelId="{5C98558E-AD73-4D3B-B073-F80340C2A22C}" type="presOf" srcId="{30F5857E-DB51-41C2-A843-F7207AF8C846}" destId="{4C4BE3AF-6309-4C21-9F93-9DE329BADE68}" srcOrd="0" destOrd="0" presId="urn:microsoft.com/office/officeart/2005/8/layout/vList2"/>
    <dgm:cxn modelId="{15DFFBDA-02D0-4824-8906-B8E1A4F4FC16}" srcId="{A1DE6784-E08F-48BA-8461-D3FE0F8BEBD2}" destId="{4FBBCD78-C917-4D5D-86D1-D3AD551EED6E}" srcOrd="3" destOrd="0" parTransId="{187C9DCD-CE60-4165-88F0-1667D7658CD8}" sibTransId="{5B464D3D-23B8-487C-AF4F-072464BF7DC3}"/>
    <dgm:cxn modelId="{51A5F0E3-8DE3-4D8F-AB0C-967B752773E9}" srcId="{A1DE6784-E08F-48BA-8461-D3FE0F8BEBD2}" destId="{CA6AB047-53B9-4401-B97F-44BD880E3DFE}" srcOrd="1" destOrd="0" parTransId="{E82BCD16-9752-4328-B5BF-0E26002A93CD}" sibTransId="{39C163E5-C2FB-4F4B-A843-5305265302EC}"/>
    <dgm:cxn modelId="{BC46F1E3-5019-4F46-96B0-32DB327BA014}" type="presOf" srcId="{0DC90686-ADC6-4745-897E-1BB77F71C892}" destId="{C274DC68-71F3-44FA-AEA8-9D45E939BE8A}" srcOrd="0" destOrd="0" presId="urn:microsoft.com/office/officeart/2005/8/layout/vList2"/>
    <dgm:cxn modelId="{C793A5E7-E19E-465A-9CD3-8D484A86D6DB}" type="presOf" srcId="{256F8231-8D9E-407B-8CAC-8D1E446DB1BD}" destId="{0339D5C6-E58E-4C8C-95B5-E1BCB787C95E}" srcOrd="0" destOrd="0" presId="urn:microsoft.com/office/officeart/2005/8/layout/vList2"/>
    <dgm:cxn modelId="{4BAD05FA-4192-454F-B503-A7B214A9C4D2}" type="presParOf" srcId="{473678C3-AD96-40B2-80AC-1D08F8487EBE}" destId="{0339D5C6-E58E-4C8C-95B5-E1BCB787C95E}" srcOrd="0" destOrd="0" presId="urn:microsoft.com/office/officeart/2005/8/layout/vList2"/>
    <dgm:cxn modelId="{903DEFC3-F3C7-4646-AF92-D8A861935F7A}" type="presParOf" srcId="{473678C3-AD96-40B2-80AC-1D08F8487EBE}" destId="{A4A3B026-AACD-4474-9DEE-FE31729DF610}" srcOrd="1" destOrd="0" presId="urn:microsoft.com/office/officeart/2005/8/layout/vList2"/>
    <dgm:cxn modelId="{DB33CA92-EFA6-4170-BE7F-257349B7E49E}" type="presParOf" srcId="{473678C3-AD96-40B2-80AC-1D08F8487EBE}" destId="{6B8399ED-F9F7-4CEE-BDEB-8492C010440F}" srcOrd="2" destOrd="0" presId="urn:microsoft.com/office/officeart/2005/8/layout/vList2"/>
    <dgm:cxn modelId="{B7C8676A-B4C0-4655-A474-863A6E410034}" type="presParOf" srcId="{473678C3-AD96-40B2-80AC-1D08F8487EBE}" destId="{7D8E075F-9244-4617-B475-22EA0107B4EF}" srcOrd="3" destOrd="0" presId="urn:microsoft.com/office/officeart/2005/8/layout/vList2"/>
    <dgm:cxn modelId="{18B2BC2B-540C-4AE7-87BE-F663E7DC6202}" type="presParOf" srcId="{473678C3-AD96-40B2-80AC-1D08F8487EBE}" destId="{4C4BE3AF-6309-4C21-9F93-9DE329BADE68}" srcOrd="4" destOrd="0" presId="urn:microsoft.com/office/officeart/2005/8/layout/vList2"/>
    <dgm:cxn modelId="{24865DF2-A8AB-45C0-88B9-195BB1615890}" type="presParOf" srcId="{473678C3-AD96-40B2-80AC-1D08F8487EBE}" destId="{90C76347-0E48-48D8-B7EF-9653E2BC4FB8}" srcOrd="5" destOrd="0" presId="urn:microsoft.com/office/officeart/2005/8/layout/vList2"/>
    <dgm:cxn modelId="{14C6CE0F-98CD-49F8-A716-121DA9F9B425}" type="presParOf" srcId="{473678C3-AD96-40B2-80AC-1D08F8487EBE}" destId="{BEFB435B-40FD-4D0F-9403-70993D72779C}" srcOrd="6" destOrd="0" presId="urn:microsoft.com/office/officeart/2005/8/layout/vList2"/>
    <dgm:cxn modelId="{9F7B0355-4530-4D7B-8AE9-F8859CF9E312}" type="presParOf" srcId="{473678C3-AD96-40B2-80AC-1D08F8487EBE}" destId="{29D4FDDB-9E9E-461D-9FEA-28CF9F610531}" srcOrd="7" destOrd="0" presId="urn:microsoft.com/office/officeart/2005/8/layout/vList2"/>
    <dgm:cxn modelId="{0B7889DB-2D86-4EE5-B942-0942EBA9CF3D}" type="presParOf" srcId="{473678C3-AD96-40B2-80AC-1D08F8487EBE}" destId="{C274DC68-71F3-44FA-AEA8-9D45E939BE8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61548-2205-4F4E-B8C5-3DADAF1F65A9}">
      <dsp:nvSpPr>
        <dsp:cNvPr id="0" name=""/>
        <dsp:cNvSpPr/>
      </dsp:nvSpPr>
      <dsp:spPr>
        <a:xfrm>
          <a:off x="0" y="33872"/>
          <a:ext cx="7424423" cy="16894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ro-RO" sz="1900" kern="1200"/>
            <a:t>Proiectul reprezintă o platformă online dedicată recomandărilor de filme, unde utilizatorii pot contribui activ prin adăugarea de recenzii și recomandări pentru filmele pe care le-au vizionat. În același timp, aceștia pot explora sugestiile altor membri ai comunității, pe care le pot urmări, și pot interacționa cu acestea prin comentarii sau prin purtarea unor mici discuții despre filmele respective. </a:t>
          </a:r>
          <a:endParaRPr lang="en-US" sz="1900" kern="1200"/>
        </a:p>
      </dsp:txBody>
      <dsp:txXfrm>
        <a:off x="82474" y="116346"/>
        <a:ext cx="7259475" cy="1524532"/>
      </dsp:txXfrm>
    </dsp:sp>
    <dsp:sp modelId="{C5240C7F-EF70-4A64-A7F8-5AF79513F5F4}">
      <dsp:nvSpPr>
        <dsp:cNvPr id="0" name=""/>
        <dsp:cNvSpPr/>
      </dsp:nvSpPr>
      <dsp:spPr>
        <a:xfrm>
          <a:off x="0" y="1778072"/>
          <a:ext cx="7424423" cy="1689480"/>
        </a:xfrm>
        <a:prstGeom prst="roundRect">
          <a:avLst/>
        </a:prstGeom>
        <a:solidFill>
          <a:schemeClr val="accent2">
            <a:hueOff val="-9442759"/>
            <a:satOff val="18175"/>
            <a:lumOff val="-1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ro-RO" sz="1900" kern="1200"/>
            <a:t>Prin natura sa, proiectul îmbină funcționalitățile specifice aplicațiilor tradiționale de informații despre filme, similare cu platforme populare precum IMDB, cu aspecte caracteristice aplicațiilor de microblogging, precum Twitter, permițând utilizatorilor nu doar să acceseze și să descopere filme noi, dar și să-și exprime opiniile personale într-un format interactiv și social.</a:t>
          </a:r>
          <a:endParaRPr lang="en-US" sz="1900" kern="1200"/>
        </a:p>
      </dsp:txBody>
      <dsp:txXfrm>
        <a:off x="82474" y="1860546"/>
        <a:ext cx="7259475" cy="1524532"/>
      </dsp:txXfrm>
    </dsp:sp>
    <dsp:sp modelId="{37548725-5165-4A4B-BEA3-EFFDEF8D1BBC}">
      <dsp:nvSpPr>
        <dsp:cNvPr id="0" name=""/>
        <dsp:cNvSpPr/>
      </dsp:nvSpPr>
      <dsp:spPr>
        <a:xfrm>
          <a:off x="0" y="3522272"/>
          <a:ext cx="7424423" cy="1689480"/>
        </a:xfrm>
        <a:prstGeom prst="roundRect">
          <a:avLst/>
        </a:prstGeom>
        <a:solidFill>
          <a:schemeClr val="accent2">
            <a:hueOff val="-18885518"/>
            <a:satOff val="36351"/>
            <a:lumOff val="-250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Sistemul va fi construit pe o arhitectură de tip client-server, în care partea de client va include o interfață grafică intuitivă, accesibilă și prietenoasă pentru utilizator, iar partea de server va gestiona bazele de date care stochează informațiile esențiale despre utilizatori și filmele disponibile pe platformă.</a:t>
          </a:r>
        </a:p>
      </dsp:txBody>
      <dsp:txXfrm>
        <a:off x="82474" y="3604746"/>
        <a:ext cx="7259475" cy="15245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9D5C6-E58E-4C8C-95B5-E1BCB787C95E}">
      <dsp:nvSpPr>
        <dsp:cNvPr id="0" name=""/>
        <dsp:cNvSpPr/>
      </dsp:nvSpPr>
      <dsp:spPr>
        <a:xfrm>
          <a:off x="0" y="741632"/>
          <a:ext cx="7424423" cy="687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Backend: </a:t>
          </a:r>
          <a:r>
            <a:rPr lang="en-US" sz="2800" kern="1200"/>
            <a:t>Java și Spring Boot pentru logica de server.</a:t>
          </a:r>
        </a:p>
      </dsp:txBody>
      <dsp:txXfrm>
        <a:off x="33583" y="775215"/>
        <a:ext cx="7357257" cy="620794"/>
      </dsp:txXfrm>
    </dsp:sp>
    <dsp:sp modelId="{6B8399ED-F9F7-4CEE-BDEB-8492C010440F}">
      <dsp:nvSpPr>
        <dsp:cNvPr id="0" name=""/>
        <dsp:cNvSpPr/>
      </dsp:nvSpPr>
      <dsp:spPr>
        <a:xfrm>
          <a:off x="0" y="1510232"/>
          <a:ext cx="7424423" cy="687960"/>
        </a:xfrm>
        <a:prstGeom prst="roundRect">
          <a:avLst/>
        </a:prstGeom>
        <a:solidFill>
          <a:schemeClr val="accent2">
            <a:hueOff val="-4721380"/>
            <a:satOff val="9088"/>
            <a:lumOff val="-6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Frontend: </a:t>
          </a:r>
          <a:r>
            <a:rPr lang="en-US" sz="2800" kern="1200"/>
            <a:t>React.</a:t>
          </a:r>
        </a:p>
      </dsp:txBody>
      <dsp:txXfrm>
        <a:off x="33583" y="1543815"/>
        <a:ext cx="7357257" cy="620794"/>
      </dsp:txXfrm>
    </dsp:sp>
    <dsp:sp modelId="{4C4BE3AF-6309-4C21-9F93-9DE329BADE68}">
      <dsp:nvSpPr>
        <dsp:cNvPr id="0" name=""/>
        <dsp:cNvSpPr/>
      </dsp:nvSpPr>
      <dsp:spPr>
        <a:xfrm>
          <a:off x="0" y="2278832"/>
          <a:ext cx="7424423" cy="687960"/>
        </a:xfrm>
        <a:prstGeom prst="roundRect">
          <a:avLst/>
        </a:prstGeom>
        <a:solidFill>
          <a:schemeClr val="accent2">
            <a:hueOff val="-9442759"/>
            <a:satOff val="18175"/>
            <a:lumOff val="-1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Bază de Date: </a:t>
          </a:r>
          <a:r>
            <a:rPr lang="en-US" sz="2800" kern="1200"/>
            <a:t>MySQL.</a:t>
          </a:r>
        </a:p>
      </dsp:txBody>
      <dsp:txXfrm>
        <a:off x="33583" y="2312415"/>
        <a:ext cx="7357257" cy="620794"/>
      </dsp:txXfrm>
    </dsp:sp>
    <dsp:sp modelId="{BEFB435B-40FD-4D0F-9403-70993D72779C}">
      <dsp:nvSpPr>
        <dsp:cNvPr id="0" name=""/>
        <dsp:cNvSpPr/>
      </dsp:nvSpPr>
      <dsp:spPr>
        <a:xfrm>
          <a:off x="0" y="3047432"/>
          <a:ext cx="7424423" cy="687960"/>
        </a:xfrm>
        <a:prstGeom prst="roundRect">
          <a:avLst/>
        </a:prstGeom>
        <a:solidFill>
          <a:schemeClr val="accent2">
            <a:hueOff val="-14164138"/>
            <a:satOff val="27263"/>
            <a:lumOff val="-1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Securitate și Autentificare: </a:t>
          </a:r>
          <a:r>
            <a:rPr lang="en-US" sz="2800" kern="1200"/>
            <a:t>Spring Security cu JWT.</a:t>
          </a:r>
        </a:p>
      </dsp:txBody>
      <dsp:txXfrm>
        <a:off x="33583" y="3081015"/>
        <a:ext cx="7357257" cy="620794"/>
      </dsp:txXfrm>
    </dsp:sp>
    <dsp:sp modelId="{C274DC68-71F3-44FA-AEA8-9D45E939BE8A}">
      <dsp:nvSpPr>
        <dsp:cNvPr id="0" name=""/>
        <dsp:cNvSpPr/>
      </dsp:nvSpPr>
      <dsp:spPr>
        <a:xfrm>
          <a:off x="0" y="3816032"/>
          <a:ext cx="7424423" cy="687960"/>
        </a:xfrm>
        <a:prstGeom prst="roundRect">
          <a:avLst/>
        </a:prstGeom>
        <a:solidFill>
          <a:schemeClr val="accent2">
            <a:hueOff val="-18885518"/>
            <a:satOff val="36351"/>
            <a:lumOff val="-250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Mesagerie: </a:t>
          </a:r>
          <a:r>
            <a:rPr lang="en-US" sz="2800" kern="1200"/>
            <a:t>WebSocket pentru comunicare în timp real.</a:t>
          </a:r>
        </a:p>
      </dsp:txBody>
      <dsp:txXfrm>
        <a:off x="33583" y="3849615"/>
        <a:ext cx="7357257" cy="62079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11/26/2024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11/26/2024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1183104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3930675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11/26/2024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11/26/2024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11/26/2024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11/26/2024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11/26/2024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11/26/2024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11/26/2024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11/26/2024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11/26/2024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11/26/2024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11/26/2024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11/26/2024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11/26/2024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871870" y="749595"/>
            <a:ext cx="5645888" cy="3902149"/>
          </a:xfrm>
        </p:spPr>
        <p:txBody>
          <a:bodyPr vert="horz" lIns="91440" tIns="45720" rIns="91440" bIns="45720" rtlCol="0" anchor="t">
            <a:normAutofit/>
          </a:bodyPr>
          <a:lstStyle/>
          <a:p>
            <a:r>
              <a:rPr lang="ro-RO" sz="3600" b="1" dirty="0"/>
              <a:t>Platforma Web Pentru Recomand</a:t>
            </a:r>
            <a:r>
              <a:rPr lang="ro-RO" sz="3600" dirty="0"/>
              <a:t>ă</a:t>
            </a:r>
            <a:r>
              <a:rPr lang="ro-RO" sz="3600" b="1" dirty="0"/>
              <a:t>ri Filme</a:t>
            </a:r>
            <a:endParaRPr lang="en-US" sz="3600" b="1" i="1" kern="1200" cap="all" baseline="0" dirty="0">
              <a:solidFill>
                <a:schemeClr val="tx2"/>
              </a:solidFill>
            </a:endParaRPr>
          </a:p>
        </p:txBody>
      </p:sp>
      <p:pic>
        <p:nvPicPr>
          <p:cNvPr id="6" name="Picture Placeholder 5" descr="A movie theater with popcorn and movie reels&#10;&#10;Description automatically generated">
            <a:extLst>
              <a:ext uri="{FF2B5EF4-FFF2-40B4-BE49-F238E27FC236}">
                <a16:creationId xmlns:a16="http://schemas.microsoft.com/office/drawing/2014/main" id="{6167D4F7-4D4D-82CE-3F8D-7AA746C0DC7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089" r="4090"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32" name="Straight Connector 31">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9943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8" name="Rectangle 47">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EDCD51-938B-7169-C171-6C9CF3B31E7E}"/>
              </a:ext>
            </a:extLst>
          </p:cNvPr>
          <p:cNvSpPr>
            <a:spLocks noGrp="1"/>
          </p:cNvSpPr>
          <p:nvPr>
            <p:ph type="title"/>
          </p:nvPr>
        </p:nvSpPr>
        <p:spPr>
          <a:xfrm>
            <a:off x="1034143" y="5234529"/>
            <a:ext cx="10102920" cy="675417"/>
          </a:xfrm>
        </p:spPr>
        <p:txBody>
          <a:bodyPr vert="horz" lIns="91440" tIns="45720" rIns="91440" bIns="45720" rtlCol="0" anchor="b">
            <a:normAutofit/>
          </a:bodyPr>
          <a:lstStyle/>
          <a:p>
            <a:pPr algn="ctr"/>
            <a:r>
              <a:rPr lang="en-US" sz="4000" b="1"/>
              <a:t>Diagrama de obiecte</a:t>
            </a:r>
          </a:p>
        </p:txBody>
      </p:sp>
      <p:cxnSp>
        <p:nvCxnSpPr>
          <p:cNvPr id="54" name="Straight Connector 53">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507358CC-0DF8-E004-84A4-A921A5A87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4371" y="533400"/>
            <a:ext cx="8223258" cy="3721025"/>
          </a:xfrm>
          <a:prstGeom prst="rect">
            <a:avLst/>
          </a:prstGeom>
        </p:spPr>
      </p:pic>
    </p:spTree>
    <p:extLst>
      <p:ext uri="{BB962C8B-B14F-4D97-AF65-F5344CB8AC3E}">
        <p14:creationId xmlns:p14="http://schemas.microsoft.com/office/powerpoint/2010/main" val="401443418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ECF69-F980-A609-AB4C-F3AAE9B50A81}"/>
              </a:ext>
            </a:extLst>
          </p:cNvPr>
          <p:cNvSpPr>
            <a:spLocks noGrp="1"/>
          </p:cNvSpPr>
          <p:nvPr>
            <p:ph type="title"/>
          </p:nvPr>
        </p:nvSpPr>
        <p:spPr>
          <a:xfrm>
            <a:off x="1747157" y="54430"/>
            <a:ext cx="9002486" cy="674913"/>
          </a:xfrm>
        </p:spPr>
        <p:txBody>
          <a:bodyPr>
            <a:normAutofit/>
          </a:bodyPr>
          <a:lstStyle/>
          <a:p>
            <a:pPr algn="ctr"/>
            <a:r>
              <a:rPr lang="en-US" sz="3200" b="1" dirty="0" err="1"/>
              <a:t>Diagrama</a:t>
            </a:r>
            <a:r>
              <a:rPr lang="en-US" sz="3200" b="1" dirty="0"/>
              <a:t> de </a:t>
            </a:r>
            <a:r>
              <a:rPr lang="en-US" sz="3200" b="1" dirty="0" err="1"/>
              <a:t>Secven</a:t>
            </a:r>
            <a:r>
              <a:rPr lang="en-US" sz="3200" dirty="0" err="1"/>
              <a:t>ț</a:t>
            </a:r>
            <a:r>
              <a:rPr lang="en-US" sz="3200" b="1" dirty="0" err="1"/>
              <a:t>iere</a:t>
            </a:r>
            <a:r>
              <a:rPr lang="en-US" sz="3200" b="1" dirty="0"/>
              <a:t>:</a:t>
            </a:r>
          </a:p>
        </p:txBody>
      </p:sp>
      <p:pic>
        <p:nvPicPr>
          <p:cNvPr id="6" name="Picture 5" descr="A black and white grid&#10;&#10;Description automatically generated">
            <a:extLst>
              <a:ext uri="{FF2B5EF4-FFF2-40B4-BE49-F238E27FC236}">
                <a16:creationId xmlns:a16="http://schemas.microsoft.com/office/drawing/2014/main" id="{DB17C1D9-5CA7-C595-1BE8-5BD517E71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729343"/>
            <a:ext cx="11887200" cy="6057100"/>
          </a:xfrm>
          <a:prstGeom prst="rect">
            <a:avLst/>
          </a:prstGeom>
        </p:spPr>
      </p:pic>
    </p:spTree>
    <p:extLst>
      <p:ext uri="{BB962C8B-B14F-4D97-AF65-F5344CB8AC3E}">
        <p14:creationId xmlns:p14="http://schemas.microsoft.com/office/powerpoint/2010/main" val="203504595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ED61EC8C-9F54-4671-8E82-4AE6101D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77768" y="0"/>
            <a:ext cx="5014232" cy="6868738"/>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2713264 w 4584879"/>
              <a:gd name="connsiteY2" fmla="*/ 6863976 h 6863976"/>
              <a:gd name="connsiteX3" fmla="*/ 0 w 4584879"/>
              <a:gd name="connsiteY3" fmla="*/ 6863976 h 6863976"/>
              <a:gd name="connsiteX4" fmla="*/ 0 w 4584879"/>
              <a:gd name="connsiteY4" fmla="*/ 0 h 6863976"/>
              <a:gd name="connsiteX0" fmla="*/ 0 w 4408998"/>
              <a:gd name="connsiteY0" fmla="*/ 4762 h 6868738"/>
              <a:gd name="connsiteX1" fmla="*/ 4408998 w 4408998"/>
              <a:gd name="connsiteY1" fmla="*/ 0 h 6868738"/>
              <a:gd name="connsiteX2" fmla="*/ 2713264 w 4408998"/>
              <a:gd name="connsiteY2" fmla="*/ 6868738 h 6868738"/>
              <a:gd name="connsiteX3" fmla="*/ 0 w 4408998"/>
              <a:gd name="connsiteY3" fmla="*/ 6868738 h 6868738"/>
              <a:gd name="connsiteX4" fmla="*/ 0 w 4408998"/>
              <a:gd name="connsiteY4" fmla="*/ 4762 h 6868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8998" h="6868738">
                <a:moveTo>
                  <a:pt x="0" y="4762"/>
                </a:moveTo>
                <a:lnTo>
                  <a:pt x="4408998" y="0"/>
                </a:lnTo>
                <a:lnTo>
                  <a:pt x="2713264" y="6868738"/>
                </a:lnTo>
                <a:lnTo>
                  <a:pt x="0" y="6868738"/>
                </a:lnTo>
                <a:lnTo>
                  <a:pt x="0" y="476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E20886-679F-AC97-F6A6-42FCBDFB865D}"/>
              </a:ext>
            </a:extLst>
          </p:cNvPr>
          <p:cNvSpPr>
            <a:spLocks noGrp="1"/>
          </p:cNvSpPr>
          <p:nvPr>
            <p:ph type="title"/>
          </p:nvPr>
        </p:nvSpPr>
        <p:spPr>
          <a:xfrm>
            <a:off x="7758752" y="3109913"/>
            <a:ext cx="3738926" cy="3076576"/>
          </a:xfrm>
        </p:spPr>
        <p:txBody>
          <a:bodyPr vert="horz" lIns="91440" tIns="45720" rIns="91440" bIns="45720" rtlCol="0" anchor="b">
            <a:normAutofit/>
          </a:bodyPr>
          <a:lstStyle/>
          <a:p>
            <a:pPr algn="r"/>
            <a:r>
              <a:rPr lang="en-US" b="1" dirty="0" err="1"/>
              <a:t>Diagrama</a:t>
            </a:r>
            <a:r>
              <a:rPr lang="en-US" b="1" dirty="0"/>
              <a:t> de </a:t>
            </a:r>
            <a:r>
              <a:rPr lang="en-US" b="1" dirty="0" err="1"/>
              <a:t>Activitate</a:t>
            </a:r>
            <a:endParaRPr lang="en-US" b="1" dirty="0"/>
          </a:p>
        </p:txBody>
      </p:sp>
      <p:pic>
        <p:nvPicPr>
          <p:cNvPr id="4" name="Picture 3" descr="A diagram of a diagram&#10;&#10;Description automatically generated">
            <a:extLst>
              <a:ext uri="{FF2B5EF4-FFF2-40B4-BE49-F238E27FC236}">
                <a16:creationId xmlns:a16="http://schemas.microsoft.com/office/drawing/2014/main" id="{D212AC2A-CEB1-364B-C5B6-7A6AA2583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066" y="203498"/>
            <a:ext cx="2647023" cy="6340177"/>
          </a:xfrm>
          <a:prstGeom prst="rect">
            <a:avLst/>
          </a:prstGeom>
        </p:spPr>
      </p:pic>
      <p:cxnSp>
        <p:nvCxnSpPr>
          <p:cNvPr id="27" name="Straight Connector 26">
            <a:extLst>
              <a:ext uri="{FF2B5EF4-FFF2-40B4-BE49-F238E27FC236}">
                <a16:creationId xmlns:a16="http://schemas.microsoft.com/office/drawing/2014/main" id="{3A5D40F5-A8C4-4952-BCA6-4D0D14F8BF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58751" y="0"/>
            <a:ext cx="532263"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30027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5" name="Rectangle 6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ED61EC8C-9F54-4671-8E82-4AE6101D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77768" y="0"/>
            <a:ext cx="5014232" cy="6868738"/>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2713264 w 4584879"/>
              <a:gd name="connsiteY2" fmla="*/ 6863976 h 6863976"/>
              <a:gd name="connsiteX3" fmla="*/ 0 w 4584879"/>
              <a:gd name="connsiteY3" fmla="*/ 6863976 h 6863976"/>
              <a:gd name="connsiteX4" fmla="*/ 0 w 4584879"/>
              <a:gd name="connsiteY4" fmla="*/ 0 h 6863976"/>
              <a:gd name="connsiteX0" fmla="*/ 0 w 4408998"/>
              <a:gd name="connsiteY0" fmla="*/ 4762 h 6868738"/>
              <a:gd name="connsiteX1" fmla="*/ 4408998 w 4408998"/>
              <a:gd name="connsiteY1" fmla="*/ 0 h 6868738"/>
              <a:gd name="connsiteX2" fmla="*/ 2713264 w 4408998"/>
              <a:gd name="connsiteY2" fmla="*/ 6868738 h 6868738"/>
              <a:gd name="connsiteX3" fmla="*/ 0 w 4408998"/>
              <a:gd name="connsiteY3" fmla="*/ 6868738 h 6868738"/>
              <a:gd name="connsiteX4" fmla="*/ 0 w 4408998"/>
              <a:gd name="connsiteY4" fmla="*/ 4762 h 6868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8998" h="6868738">
                <a:moveTo>
                  <a:pt x="0" y="4762"/>
                </a:moveTo>
                <a:lnTo>
                  <a:pt x="4408998" y="0"/>
                </a:lnTo>
                <a:lnTo>
                  <a:pt x="2713264" y="6868738"/>
                </a:lnTo>
                <a:lnTo>
                  <a:pt x="0" y="6868738"/>
                </a:lnTo>
                <a:lnTo>
                  <a:pt x="0" y="476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D875A4-3DBE-D3F0-3AA0-DF327C6C5F5A}"/>
              </a:ext>
            </a:extLst>
          </p:cNvPr>
          <p:cNvSpPr>
            <a:spLocks noGrp="1"/>
          </p:cNvSpPr>
          <p:nvPr>
            <p:ph type="title"/>
          </p:nvPr>
        </p:nvSpPr>
        <p:spPr>
          <a:xfrm>
            <a:off x="7758752" y="3109913"/>
            <a:ext cx="3738926" cy="3076576"/>
          </a:xfrm>
        </p:spPr>
        <p:txBody>
          <a:bodyPr vert="horz" lIns="91440" tIns="45720" rIns="91440" bIns="45720" rtlCol="0" anchor="b">
            <a:normAutofit/>
          </a:bodyPr>
          <a:lstStyle/>
          <a:p>
            <a:pPr algn="r"/>
            <a:r>
              <a:rPr lang="en-US" b="1" dirty="0" err="1"/>
              <a:t>Diagrama</a:t>
            </a:r>
            <a:r>
              <a:rPr lang="en-US" b="1" dirty="0"/>
              <a:t> de </a:t>
            </a:r>
            <a:r>
              <a:rPr lang="en-US" b="1" dirty="0" err="1"/>
              <a:t>Tranzi</a:t>
            </a:r>
            <a:r>
              <a:rPr lang="en-US" dirty="0" err="1"/>
              <a:t>ț</a:t>
            </a:r>
            <a:r>
              <a:rPr lang="en-US" b="1" dirty="0" err="1"/>
              <a:t>ie</a:t>
            </a:r>
            <a:r>
              <a:rPr lang="en-US" b="1" dirty="0"/>
              <a:t> </a:t>
            </a:r>
            <a:r>
              <a:rPr lang="en-US" b="1" dirty="0" err="1"/>
              <a:t>St</a:t>
            </a:r>
            <a:r>
              <a:rPr lang="en-US" dirty="0" err="1"/>
              <a:t>ă</a:t>
            </a:r>
            <a:r>
              <a:rPr lang="en-US" b="1" dirty="0" err="1"/>
              <a:t>ri</a:t>
            </a:r>
            <a:endParaRPr lang="en-US" b="1" dirty="0"/>
          </a:p>
        </p:txBody>
      </p:sp>
      <p:pic>
        <p:nvPicPr>
          <p:cNvPr id="6" name="Picture 5" descr="A diagram of a product&#10;&#10;Description automatically generated">
            <a:extLst>
              <a:ext uri="{FF2B5EF4-FFF2-40B4-BE49-F238E27FC236}">
                <a16:creationId xmlns:a16="http://schemas.microsoft.com/office/drawing/2014/main" id="{C7715296-782F-7D39-D83C-F4AA2B43E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783398"/>
            <a:ext cx="6593401" cy="5291204"/>
          </a:xfrm>
          <a:prstGeom prst="rect">
            <a:avLst/>
          </a:prstGeom>
        </p:spPr>
      </p:pic>
      <p:cxnSp>
        <p:nvCxnSpPr>
          <p:cNvPr id="69" name="Straight Connector 68">
            <a:extLst>
              <a:ext uri="{FF2B5EF4-FFF2-40B4-BE49-F238E27FC236}">
                <a16:creationId xmlns:a16="http://schemas.microsoft.com/office/drawing/2014/main" id="{3A5D40F5-A8C4-4952-BCA6-4D0D14F8BF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58751" y="0"/>
            <a:ext cx="532263"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4079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1D8699-067D-4768-9F87-3E302B379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748A219-E90D-9439-C81D-0DA2B36EE3E1}"/>
              </a:ext>
            </a:extLst>
          </p:cNvPr>
          <p:cNvSpPr>
            <a:spLocks noGrp="1"/>
          </p:cNvSpPr>
          <p:nvPr>
            <p:ph type="title"/>
          </p:nvPr>
        </p:nvSpPr>
        <p:spPr>
          <a:xfrm>
            <a:off x="1129552" y="584791"/>
            <a:ext cx="9932896" cy="1148665"/>
          </a:xfrm>
        </p:spPr>
        <p:txBody>
          <a:bodyPr>
            <a:normAutofit/>
          </a:bodyPr>
          <a:lstStyle/>
          <a:p>
            <a:r>
              <a:rPr lang="en-US" b="1" dirty="0" err="1"/>
              <a:t>Diagrama</a:t>
            </a:r>
            <a:r>
              <a:rPr lang="en-US" b="1" dirty="0"/>
              <a:t> de </a:t>
            </a:r>
            <a:r>
              <a:rPr lang="en-US" b="1" dirty="0" err="1"/>
              <a:t>comunicare</a:t>
            </a:r>
            <a:endParaRPr lang="en-US" b="1" dirty="0"/>
          </a:p>
        </p:txBody>
      </p:sp>
      <p:cxnSp>
        <p:nvCxnSpPr>
          <p:cNvPr id="15" name="Straight Connector 14">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A364443-B44B-44C9-B8C4-AED23CB621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9745"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313983"/>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950BAB-F521-4A52-A263-D105789771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85530"/>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3087726-EFA7-48B6-8527-80902BB55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14436"/>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972B62-9819-493C-A305-2C04A2D43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0"/>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89192E07-0AEF-E707-CCE8-3FC70B9C34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771" y="3429000"/>
            <a:ext cx="11948457" cy="1040432"/>
          </a:xfrm>
          <a:prstGeom prst="rect">
            <a:avLst/>
          </a:prstGeom>
        </p:spPr>
      </p:pic>
    </p:spTree>
    <p:extLst>
      <p:ext uri="{BB962C8B-B14F-4D97-AF65-F5344CB8AC3E}">
        <p14:creationId xmlns:p14="http://schemas.microsoft.com/office/powerpoint/2010/main" val="138845391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102A54C-35AE-9C82-89D5-A844F922D788}"/>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r"/>
            <a:r>
              <a:rPr lang="en-US" b="1" dirty="0" err="1"/>
              <a:t>Diagrama</a:t>
            </a:r>
            <a:r>
              <a:rPr lang="en-US" b="1" dirty="0"/>
              <a:t> de </a:t>
            </a:r>
            <a:r>
              <a:rPr lang="en-US" b="1" dirty="0" err="1"/>
              <a:t>pachete</a:t>
            </a:r>
            <a:endParaRPr lang="en-US" b="1" dirty="0"/>
          </a:p>
        </p:txBody>
      </p:sp>
      <p:cxnSp>
        <p:nvCxnSpPr>
          <p:cNvPr id="32" name="Straight Connector 31">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diagram&#10;&#10;Description automatically generated">
            <a:extLst>
              <a:ext uri="{FF2B5EF4-FFF2-40B4-BE49-F238E27FC236}">
                <a16:creationId xmlns:a16="http://schemas.microsoft.com/office/drawing/2014/main" id="{F8D32AB5-7B3E-122F-751A-37923E6C0B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755" y="1493215"/>
            <a:ext cx="7228091" cy="3867029"/>
          </a:xfrm>
          <a:prstGeom prst="rect">
            <a:avLst/>
          </a:prstGeom>
        </p:spPr>
      </p:pic>
    </p:spTree>
    <p:extLst>
      <p:ext uri="{BB962C8B-B14F-4D97-AF65-F5344CB8AC3E}">
        <p14:creationId xmlns:p14="http://schemas.microsoft.com/office/powerpoint/2010/main" val="147365182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79" name="Straight Connector 307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1" name="Straight Connector 308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3" name="Straight Connector 308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5" name="Straight Connector 308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7" name="Straight Connector 308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89" name="Straight Connector 308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91" name="Straight Connector 309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093" name="Rectangle 3092">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5"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E731E90-03F5-5819-E57A-5289BF0CE015}"/>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4600" b="1" dirty="0" err="1"/>
              <a:t>Diagrama</a:t>
            </a:r>
            <a:r>
              <a:rPr lang="en-US" sz="4600" b="1" dirty="0"/>
              <a:t> de </a:t>
            </a:r>
            <a:r>
              <a:rPr lang="en-US" sz="4600" b="1" dirty="0" err="1"/>
              <a:t>componente</a:t>
            </a:r>
            <a:endParaRPr lang="en-US" sz="4600" b="1" dirty="0"/>
          </a:p>
        </p:txBody>
      </p:sp>
      <p:cxnSp>
        <p:nvCxnSpPr>
          <p:cNvPr id="3097" name="Straight Connector 3096">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99" name="Straight Connector 3098">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01" name="Straight Connector 3100">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A diagram of a server&#10;&#10;Description automatically generated">
            <a:extLst>
              <a:ext uri="{FF2B5EF4-FFF2-40B4-BE49-F238E27FC236}">
                <a16:creationId xmlns:a16="http://schemas.microsoft.com/office/drawing/2014/main" id="{58482A9D-3F8E-1888-A3C4-CEA73CBDD5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96000" y="1718431"/>
            <a:ext cx="5562600" cy="342970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835277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5D5FF7-CC24-6D0B-B2E6-760CBA66AA64}"/>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4600" b="1"/>
              <a:t>Diagrama de desf</a:t>
            </a:r>
            <a:r>
              <a:rPr lang="en-US" sz="4600"/>
              <a:t>ăș</a:t>
            </a:r>
            <a:r>
              <a:rPr lang="en-US" sz="4600" b="1"/>
              <a:t>urare</a:t>
            </a:r>
          </a:p>
        </p:txBody>
      </p:sp>
      <p:cxnSp>
        <p:nvCxnSpPr>
          <p:cNvPr id="28" name="Straight Connector 27">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computer process&#10;&#10;Description automatically generated">
            <a:extLst>
              <a:ext uri="{FF2B5EF4-FFF2-40B4-BE49-F238E27FC236}">
                <a16:creationId xmlns:a16="http://schemas.microsoft.com/office/drawing/2014/main" id="{D310B17C-EE46-6283-855D-C6FEC9B76F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60503" y="541964"/>
            <a:ext cx="1633593" cy="5782635"/>
          </a:xfrm>
          <a:prstGeom prst="rect">
            <a:avLst/>
          </a:prstGeom>
        </p:spPr>
      </p:pic>
    </p:spTree>
    <p:extLst>
      <p:ext uri="{BB962C8B-B14F-4D97-AF65-F5344CB8AC3E}">
        <p14:creationId xmlns:p14="http://schemas.microsoft.com/office/powerpoint/2010/main" val="162770152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F94FF1-3A7D-F388-897E-DE0F14542143}"/>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400" b="1"/>
              <a:t>Diagram</a:t>
            </a:r>
            <a:r>
              <a:rPr lang="en-US" sz="5400"/>
              <a:t>ă </a:t>
            </a:r>
            <a:r>
              <a:rPr lang="en-US" sz="5400" b="1"/>
              <a:t>baz</a:t>
            </a:r>
            <a:r>
              <a:rPr lang="en-US" sz="5400"/>
              <a:t>ă </a:t>
            </a:r>
            <a:r>
              <a:rPr lang="en-US" sz="5400" b="1"/>
              <a:t>de date</a:t>
            </a:r>
          </a:p>
        </p:txBody>
      </p:sp>
      <p:cxnSp>
        <p:nvCxnSpPr>
          <p:cNvPr id="28" name="Straight Connector 27">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computer&#10;&#10;Description automatically generated">
            <a:extLst>
              <a:ext uri="{FF2B5EF4-FFF2-40B4-BE49-F238E27FC236}">
                <a16:creationId xmlns:a16="http://schemas.microsoft.com/office/drawing/2014/main" id="{FF1D8052-4390-EA62-1662-6C0E9B149D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4707" y="1893195"/>
            <a:ext cx="6512872" cy="3712336"/>
          </a:xfrm>
          <a:prstGeom prst="rect">
            <a:avLst/>
          </a:prstGeom>
        </p:spPr>
      </p:pic>
    </p:spTree>
    <p:extLst>
      <p:ext uri="{BB962C8B-B14F-4D97-AF65-F5344CB8AC3E}">
        <p14:creationId xmlns:p14="http://schemas.microsoft.com/office/powerpoint/2010/main" val="304924033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A410A1E-ED02-10BC-2DB0-DCC129E47B1E}"/>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r"/>
            <a:r>
              <a:rPr lang="en-US" b="1" dirty="0"/>
              <a:t>Diagram</a:t>
            </a:r>
            <a:r>
              <a:rPr lang="ro-RO" dirty="0"/>
              <a:t>ă</a:t>
            </a:r>
            <a:r>
              <a:rPr lang="en-US" b="1" dirty="0"/>
              <a:t> </a:t>
            </a:r>
            <a:r>
              <a:rPr lang="en-US" b="1" dirty="0" err="1"/>
              <a:t>usecase</a:t>
            </a:r>
            <a:endParaRPr lang="en-US" b="1" dirty="0"/>
          </a:p>
        </p:txBody>
      </p:sp>
      <p:cxnSp>
        <p:nvCxnSpPr>
          <p:cNvPr id="32" name="Straight Connector 31">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diagram&#10;&#10;Description automatically generated">
            <a:extLst>
              <a:ext uri="{FF2B5EF4-FFF2-40B4-BE49-F238E27FC236}">
                <a16:creationId xmlns:a16="http://schemas.microsoft.com/office/drawing/2014/main" id="{171EBCBA-D783-36FB-5C3B-3D7E5CC032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3707" y="528860"/>
            <a:ext cx="4506186" cy="5795740"/>
          </a:xfrm>
          <a:prstGeom prst="rect">
            <a:avLst/>
          </a:prstGeom>
        </p:spPr>
      </p:pic>
    </p:spTree>
    <p:extLst>
      <p:ext uri="{BB962C8B-B14F-4D97-AF65-F5344CB8AC3E}">
        <p14:creationId xmlns:p14="http://schemas.microsoft.com/office/powerpoint/2010/main" val="401837503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noFill/>
        </p:spPr>
        <p:txBody>
          <a:bodyPr>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noFill/>
        </p:spPr>
        <p:txBody>
          <a:bodyPr anchor="ctr">
            <a:normAutofit/>
          </a:bodyPr>
          <a:lstStyle/>
          <a:p>
            <a:r>
              <a:rPr lang="ro-RO" sz="2400" b="1" u="sng" dirty="0"/>
              <a:t>Cuprins:</a:t>
            </a:r>
          </a:p>
          <a:p>
            <a:pPr marL="342900" indent="-342900">
              <a:buFont typeface="+mj-lt"/>
              <a:buAutoNum type="arabicPeriod"/>
            </a:pPr>
            <a:r>
              <a:rPr lang="ro-RO" b="1" dirty="0"/>
              <a:t>Prezentare Generala</a:t>
            </a:r>
          </a:p>
          <a:p>
            <a:pPr marL="342900" indent="-342900">
              <a:buFont typeface="+mj-lt"/>
              <a:buAutoNum type="arabicPeriod"/>
            </a:pPr>
            <a:r>
              <a:rPr lang="ro-RO" b="1" dirty="0"/>
              <a:t>Fundamente Teoretice</a:t>
            </a:r>
          </a:p>
          <a:p>
            <a:pPr marL="342900" indent="-342900">
              <a:buFont typeface="+mj-lt"/>
              <a:buAutoNum type="arabicPeriod"/>
            </a:pPr>
            <a:r>
              <a:rPr lang="ro-RO" b="1" dirty="0"/>
              <a:t>Tehnologie IT</a:t>
            </a:r>
          </a:p>
          <a:p>
            <a:pPr marL="342900" indent="-342900">
              <a:buFont typeface="+mj-lt"/>
              <a:buAutoNum type="arabicPeriod"/>
            </a:pPr>
            <a:r>
              <a:rPr lang="ro-RO" b="1" dirty="0"/>
              <a:t>Arhitectura si Designul Sistemului </a:t>
            </a:r>
          </a:p>
          <a:p>
            <a:pPr marL="342900" indent="-342900">
              <a:buFont typeface="+mj-lt"/>
              <a:buAutoNum type="arabicPeriod"/>
            </a:pPr>
            <a:r>
              <a:rPr lang="ro-RO" b="1" dirty="0"/>
              <a:t>Prezentarea interactivității</a:t>
            </a:r>
          </a:p>
          <a:p>
            <a:pPr marL="342900" indent="-342900">
              <a:buFont typeface="+mj-lt"/>
              <a:buAutoNum type="arabicPeriod"/>
            </a:pPr>
            <a:r>
              <a:rPr lang="ro-RO" b="1" dirty="0"/>
              <a:t>Portabilitate</a:t>
            </a:r>
          </a:p>
          <a:p>
            <a:endParaRPr lang="ro-RO" b="1" dirty="0"/>
          </a:p>
          <a:p>
            <a:endParaRPr lang="ro-RO" dirty="0"/>
          </a:p>
        </p:txBody>
      </p:sp>
    </p:spTree>
    <p:extLst>
      <p:ext uri="{BB962C8B-B14F-4D97-AF65-F5344CB8AC3E}">
        <p14:creationId xmlns:p14="http://schemas.microsoft.com/office/powerpoint/2010/main" val="103835118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Freeform: Shape 4104">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6D440C6-D843-839B-1F85-54DCB4A07F5F}"/>
              </a:ext>
            </a:extLst>
          </p:cNvPr>
          <p:cNvSpPr>
            <a:spLocks noGrp="1"/>
          </p:cNvSpPr>
          <p:nvPr>
            <p:ph type="title"/>
          </p:nvPr>
        </p:nvSpPr>
        <p:spPr>
          <a:xfrm>
            <a:off x="7218705" y="542926"/>
            <a:ext cx="4439894" cy="1668143"/>
          </a:xfrm>
        </p:spPr>
        <p:txBody>
          <a:bodyPr>
            <a:normAutofit/>
          </a:bodyPr>
          <a:lstStyle/>
          <a:p>
            <a:r>
              <a:rPr lang="en-US" sz="3400"/>
              <a:t>Prezentarea interactivitatii</a:t>
            </a:r>
          </a:p>
        </p:txBody>
      </p:sp>
      <p:pic>
        <p:nvPicPr>
          <p:cNvPr id="4098" name="Picture 1">
            <a:extLst>
              <a:ext uri="{FF2B5EF4-FFF2-40B4-BE49-F238E27FC236}">
                <a16:creationId xmlns:a16="http://schemas.microsoft.com/office/drawing/2014/main" id="{A11833DC-29F9-BE30-2E8E-89137281A1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 y="147571"/>
            <a:ext cx="5270053" cy="295122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07" name="Straight Connector 4106">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F2EF8E-FDC3-A8E4-BA01-F87EC4744DCA}"/>
              </a:ext>
            </a:extLst>
          </p:cNvPr>
          <p:cNvSpPr>
            <a:spLocks noGrp="1"/>
          </p:cNvSpPr>
          <p:nvPr>
            <p:ph idx="1"/>
          </p:nvPr>
        </p:nvSpPr>
        <p:spPr>
          <a:xfrm>
            <a:off x="7044267" y="2211069"/>
            <a:ext cx="4614333" cy="4113531"/>
          </a:xfrm>
        </p:spPr>
        <p:txBody>
          <a:bodyPr>
            <a:normAutofit/>
          </a:bodyPr>
          <a:lstStyle/>
          <a:p>
            <a:pPr algn="just">
              <a:lnSpc>
                <a:spcPct val="90000"/>
              </a:lnSpc>
            </a:pPr>
            <a:r>
              <a:rPr lang="en-US" dirty="0" err="1"/>
              <a:t>Aplicația</a:t>
            </a:r>
            <a:r>
              <a:rPr lang="en-US" dirty="0"/>
              <a:t> </a:t>
            </a:r>
            <a:r>
              <a:rPr lang="en-US" dirty="0" err="1"/>
              <a:t>va</a:t>
            </a:r>
            <a:r>
              <a:rPr lang="en-US" dirty="0"/>
              <a:t> </a:t>
            </a:r>
            <a:r>
              <a:rPr lang="en-US" dirty="0" err="1"/>
              <a:t>oferi</a:t>
            </a:r>
            <a:r>
              <a:rPr lang="en-US" dirty="0"/>
              <a:t> </a:t>
            </a:r>
            <a:r>
              <a:rPr lang="en-US" dirty="0" err="1"/>
              <a:t>utilizatorilor</a:t>
            </a:r>
            <a:r>
              <a:rPr lang="en-US" dirty="0"/>
              <a:t> o </a:t>
            </a:r>
            <a:r>
              <a:rPr lang="en-US" dirty="0" err="1"/>
              <a:t>interfață</a:t>
            </a:r>
            <a:r>
              <a:rPr lang="en-US" dirty="0"/>
              <a:t> web </a:t>
            </a:r>
            <a:r>
              <a:rPr lang="en-US" dirty="0" err="1"/>
              <a:t>intuitivă</a:t>
            </a:r>
            <a:r>
              <a:rPr lang="en-US" dirty="0"/>
              <a:t> </a:t>
            </a:r>
            <a:r>
              <a:rPr lang="en-US" dirty="0" err="1"/>
              <a:t>și</a:t>
            </a:r>
            <a:r>
              <a:rPr lang="en-US" dirty="0"/>
              <a:t> </a:t>
            </a:r>
            <a:r>
              <a:rPr lang="en-US" dirty="0" err="1"/>
              <a:t>prietenoasă</a:t>
            </a:r>
            <a:r>
              <a:rPr lang="en-US" dirty="0"/>
              <a:t>, </a:t>
            </a:r>
            <a:r>
              <a:rPr lang="en-US" dirty="0" err="1"/>
              <a:t>facilitând</a:t>
            </a:r>
            <a:r>
              <a:rPr lang="en-US" dirty="0"/>
              <a:t> </a:t>
            </a:r>
            <a:r>
              <a:rPr lang="en-US" dirty="0" err="1"/>
              <a:t>interacțiunea</a:t>
            </a:r>
            <a:r>
              <a:rPr lang="en-US" dirty="0"/>
              <a:t> cu </a:t>
            </a:r>
            <a:r>
              <a:rPr lang="en-US" dirty="0" err="1"/>
              <a:t>sistemul</a:t>
            </a:r>
            <a:r>
              <a:rPr lang="en-US" dirty="0"/>
              <a:t>. </a:t>
            </a:r>
            <a:r>
              <a:rPr lang="en-US" dirty="0" err="1"/>
              <a:t>Utilizatorii</a:t>
            </a:r>
            <a:r>
              <a:rPr lang="en-US" dirty="0"/>
              <a:t> </a:t>
            </a:r>
            <a:r>
              <a:rPr lang="en-US" dirty="0" err="1"/>
              <a:t>vor</a:t>
            </a:r>
            <a:r>
              <a:rPr lang="en-US" dirty="0"/>
              <a:t> </a:t>
            </a:r>
            <a:r>
              <a:rPr lang="en-US" dirty="0" err="1"/>
              <a:t>trebui</a:t>
            </a:r>
            <a:r>
              <a:rPr lang="en-US" dirty="0"/>
              <a:t> </a:t>
            </a:r>
            <a:r>
              <a:rPr lang="en-US" dirty="0" err="1"/>
              <a:t>să</a:t>
            </a:r>
            <a:r>
              <a:rPr lang="en-US" dirty="0"/>
              <a:t> se </a:t>
            </a:r>
            <a:r>
              <a:rPr lang="en-US" dirty="0" err="1"/>
              <a:t>autentifice</a:t>
            </a:r>
            <a:r>
              <a:rPr lang="en-US" dirty="0"/>
              <a:t> </a:t>
            </a:r>
            <a:r>
              <a:rPr lang="en-US" dirty="0" err="1"/>
              <a:t>pentru</a:t>
            </a:r>
            <a:r>
              <a:rPr lang="en-US" dirty="0"/>
              <a:t> a </a:t>
            </a:r>
            <a:r>
              <a:rPr lang="en-US" dirty="0" err="1"/>
              <a:t>accesa</a:t>
            </a:r>
            <a:r>
              <a:rPr lang="en-US" dirty="0"/>
              <a:t> </a:t>
            </a:r>
            <a:r>
              <a:rPr lang="en-US" dirty="0" err="1"/>
              <a:t>funcționalitățile</a:t>
            </a:r>
            <a:r>
              <a:rPr lang="en-US" dirty="0"/>
              <a:t> </a:t>
            </a:r>
            <a:r>
              <a:rPr lang="en-US" dirty="0" err="1"/>
              <a:t>platformei</a:t>
            </a:r>
            <a:r>
              <a:rPr lang="en-US" dirty="0"/>
              <a:t>, care </a:t>
            </a:r>
            <a:r>
              <a:rPr lang="en-US" dirty="0" err="1"/>
              <a:t>vor</a:t>
            </a:r>
            <a:r>
              <a:rPr lang="en-US" dirty="0"/>
              <a:t> varia </a:t>
            </a:r>
            <a:r>
              <a:rPr lang="en-US" dirty="0" err="1"/>
              <a:t>în</a:t>
            </a:r>
            <a:r>
              <a:rPr lang="en-US" dirty="0"/>
              <a:t> </a:t>
            </a:r>
            <a:r>
              <a:rPr lang="en-US" dirty="0" err="1"/>
              <a:t>funcție</a:t>
            </a:r>
            <a:r>
              <a:rPr lang="en-US" dirty="0"/>
              <a:t> de </a:t>
            </a:r>
            <a:r>
              <a:rPr lang="en-US" dirty="0" err="1"/>
              <a:t>rolul</a:t>
            </a:r>
            <a:r>
              <a:rPr lang="en-US" dirty="0"/>
              <a:t> </a:t>
            </a:r>
            <a:r>
              <a:rPr lang="en-US" dirty="0" err="1"/>
              <a:t>atribuit</a:t>
            </a:r>
            <a:r>
              <a:rPr lang="en-US" dirty="0"/>
              <a:t> </a:t>
            </a:r>
            <a:r>
              <a:rPr lang="en-US" dirty="0" err="1"/>
              <a:t>fiecărui</a:t>
            </a:r>
            <a:r>
              <a:rPr lang="en-US" dirty="0"/>
              <a:t> </a:t>
            </a:r>
            <a:r>
              <a:rPr lang="en-US" dirty="0" err="1"/>
              <a:t>utilizator</a:t>
            </a:r>
            <a:r>
              <a:rPr lang="en-US" dirty="0"/>
              <a:t>. </a:t>
            </a:r>
            <a:r>
              <a:rPr lang="en-US" dirty="0" err="1"/>
              <a:t>Astfel</a:t>
            </a:r>
            <a:r>
              <a:rPr lang="en-US" dirty="0"/>
              <a:t>, </a:t>
            </a:r>
            <a:r>
              <a:rPr lang="en-US" dirty="0" err="1"/>
              <a:t>în</a:t>
            </a:r>
            <a:r>
              <a:rPr lang="en-US" dirty="0"/>
              <a:t> </a:t>
            </a:r>
            <a:r>
              <a:rPr lang="en-US" dirty="0" err="1"/>
              <a:t>funcție</a:t>
            </a:r>
            <a:r>
              <a:rPr lang="en-US" dirty="0"/>
              <a:t> de </a:t>
            </a:r>
            <a:r>
              <a:rPr lang="en-US" dirty="0" err="1"/>
              <a:t>permisiuni</a:t>
            </a:r>
            <a:r>
              <a:rPr lang="en-US" dirty="0"/>
              <a:t>, </a:t>
            </a:r>
            <a:r>
              <a:rPr lang="en-US" dirty="0" err="1"/>
              <a:t>aceștia</a:t>
            </a:r>
            <a:r>
              <a:rPr lang="en-US" dirty="0"/>
              <a:t> </a:t>
            </a:r>
            <a:r>
              <a:rPr lang="en-US" dirty="0" err="1"/>
              <a:t>vor</a:t>
            </a:r>
            <a:r>
              <a:rPr lang="en-US" dirty="0"/>
              <a:t> </a:t>
            </a:r>
            <a:r>
              <a:rPr lang="en-US" dirty="0" err="1"/>
              <a:t>putea</a:t>
            </a:r>
            <a:r>
              <a:rPr lang="en-US" dirty="0"/>
              <a:t> </a:t>
            </a:r>
            <a:r>
              <a:rPr lang="en-US" dirty="0" err="1"/>
              <a:t>accesa</a:t>
            </a:r>
            <a:r>
              <a:rPr lang="en-US" dirty="0"/>
              <a:t> </a:t>
            </a:r>
            <a:r>
              <a:rPr lang="en-US" dirty="0" err="1"/>
              <a:t>diferite</a:t>
            </a:r>
            <a:r>
              <a:rPr lang="en-US" dirty="0"/>
              <a:t> </a:t>
            </a:r>
            <a:r>
              <a:rPr lang="en-US" dirty="0" err="1"/>
              <a:t>secțiuni</a:t>
            </a:r>
            <a:r>
              <a:rPr lang="en-US" dirty="0"/>
              <a:t> </a:t>
            </a:r>
            <a:r>
              <a:rPr lang="en-US" dirty="0" err="1"/>
              <a:t>și</a:t>
            </a:r>
            <a:r>
              <a:rPr lang="en-US" dirty="0"/>
              <a:t> </a:t>
            </a:r>
            <a:r>
              <a:rPr lang="en-US" dirty="0" err="1"/>
              <a:t>opțiuni</a:t>
            </a:r>
            <a:r>
              <a:rPr lang="en-US" dirty="0"/>
              <a:t> </a:t>
            </a:r>
            <a:r>
              <a:rPr lang="en-US" dirty="0" err="1"/>
              <a:t>personalizate</a:t>
            </a:r>
            <a:r>
              <a:rPr lang="en-US" dirty="0"/>
              <a:t> ale </a:t>
            </a:r>
            <a:r>
              <a:rPr lang="en-US" dirty="0" err="1"/>
              <a:t>aplicației</a:t>
            </a:r>
            <a:r>
              <a:rPr lang="en-US" dirty="0"/>
              <a:t>.</a:t>
            </a:r>
          </a:p>
        </p:txBody>
      </p:sp>
      <p:pic>
        <p:nvPicPr>
          <p:cNvPr id="5" name="Picture 4">
            <a:extLst>
              <a:ext uri="{FF2B5EF4-FFF2-40B4-BE49-F238E27FC236}">
                <a16:creationId xmlns:a16="http://schemas.microsoft.com/office/drawing/2014/main" id="{38365D7D-292D-4B86-CE6C-702CF1C18233}"/>
              </a:ext>
            </a:extLst>
          </p:cNvPr>
          <p:cNvPicPr>
            <a:picLocks noChangeAspect="1"/>
          </p:cNvPicPr>
          <p:nvPr/>
        </p:nvPicPr>
        <p:blipFill>
          <a:blip r:embed="rId3"/>
          <a:stretch>
            <a:fillRect/>
          </a:stretch>
        </p:blipFill>
        <p:spPr>
          <a:xfrm>
            <a:off x="520366" y="3363175"/>
            <a:ext cx="5296119" cy="2961425"/>
          </a:xfrm>
          <a:prstGeom prst="rect">
            <a:avLst/>
          </a:prstGeom>
        </p:spPr>
      </p:pic>
    </p:spTree>
    <p:extLst>
      <p:ext uri="{BB962C8B-B14F-4D97-AF65-F5344CB8AC3E}">
        <p14:creationId xmlns:p14="http://schemas.microsoft.com/office/powerpoint/2010/main" val="150142173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398D8-494F-F813-2EC1-D7A180BF3BE6}"/>
              </a:ext>
            </a:extLst>
          </p:cNvPr>
          <p:cNvSpPr>
            <a:spLocks noGrp="1"/>
          </p:cNvSpPr>
          <p:nvPr>
            <p:ph type="title"/>
          </p:nvPr>
        </p:nvSpPr>
        <p:spPr/>
        <p:txBody>
          <a:bodyPr/>
          <a:lstStyle/>
          <a:p>
            <a:r>
              <a:rPr lang="en-US" b="1" dirty="0" err="1"/>
              <a:t>Portabilitate</a:t>
            </a:r>
            <a:endParaRPr lang="en-US" b="1" dirty="0"/>
          </a:p>
        </p:txBody>
      </p:sp>
      <p:sp>
        <p:nvSpPr>
          <p:cNvPr id="3" name="Content Placeholder 2">
            <a:extLst>
              <a:ext uri="{FF2B5EF4-FFF2-40B4-BE49-F238E27FC236}">
                <a16:creationId xmlns:a16="http://schemas.microsoft.com/office/drawing/2014/main" id="{58751A45-FEF5-B899-3F3E-CC4B0F69185F}"/>
              </a:ext>
              <a:ext uri="{C183D7F6-B498-43B3-948B-1728B52AA6E4}">
                <adec:decorative xmlns:adec="http://schemas.microsoft.com/office/drawing/2017/decorative" val="0"/>
              </a:ext>
            </a:extLst>
          </p:cNvPr>
          <p:cNvSpPr>
            <a:spLocks noGrp="1"/>
          </p:cNvSpPr>
          <p:nvPr>
            <p:ph idx="1"/>
          </p:nvPr>
        </p:nvSpPr>
        <p:spPr/>
        <p:txBody>
          <a:bodyPr>
            <a:normAutofit fontScale="92500"/>
          </a:bodyPr>
          <a:lstStyle/>
          <a:p>
            <a:pPr algn="just"/>
            <a:endParaRPr lang="en-US" dirty="0"/>
          </a:p>
          <a:p>
            <a:pPr marL="0" indent="0" algn="just">
              <a:buNone/>
            </a:pPr>
            <a:r>
              <a:rPr lang="en-US" dirty="0"/>
              <a:t>Prin </a:t>
            </a:r>
            <a:r>
              <a:rPr lang="en-US" dirty="0" err="1"/>
              <a:t>adoptarea</a:t>
            </a:r>
            <a:r>
              <a:rPr lang="en-US" dirty="0"/>
              <a:t> </a:t>
            </a:r>
            <a:r>
              <a:rPr lang="en-US" dirty="0" err="1"/>
              <a:t>tehnologiilor</a:t>
            </a:r>
            <a:r>
              <a:rPr lang="en-US" dirty="0"/>
              <a:t> </a:t>
            </a:r>
            <a:r>
              <a:rPr lang="en-US" dirty="0" err="1"/>
              <a:t>moderne</a:t>
            </a:r>
            <a:r>
              <a:rPr lang="en-US" dirty="0"/>
              <a:t> </a:t>
            </a:r>
            <a:r>
              <a:rPr lang="en-US" dirty="0" err="1"/>
              <a:t>și</a:t>
            </a:r>
            <a:r>
              <a:rPr lang="en-US" dirty="0"/>
              <a:t> a </a:t>
            </a:r>
            <a:r>
              <a:rPr lang="en-US" dirty="0" err="1"/>
              <a:t>standardelor</a:t>
            </a:r>
            <a:r>
              <a:rPr lang="en-US" dirty="0"/>
              <a:t> web </a:t>
            </a:r>
            <a:r>
              <a:rPr lang="en-US" dirty="0" err="1"/>
              <a:t>actuale</a:t>
            </a:r>
            <a:r>
              <a:rPr lang="en-US" dirty="0"/>
              <a:t>, </a:t>
            </a:r>
            <a:r>
              <a:rPr lang="en-US" dirty="0" err="1"/>
              <a:t>platforma</a:t>
            </a:r>
            <a:r>
              <a:rPr lang="en-US" dirty="0"/>
              <a:t> web </a:t>
            </a:r>
            <a:r>
              <a:rPr lang="en-US" dirty="0" err="1"/>
              <a:t>pentru</a:t>
            </a:r>
            <a:r>
              <a:rPr lang="en-US" dirty="0"/>
              <a:t> </a:t>
            </a:r>
            <a:r>
              <a:rPr lang="en-US" dirty="0" err="1"/>
              <a:t>recomandări</a:t>
            </a:r>
            <a:r>
              <a:rPr lang="en-US" dirty="0"/>
              <a:t> de </a:t>
            </a:r>
            <a:r>
              <a:rPr lang="en-US" dirty="0" err="1"/>
              <a:t>filme</a:t>
            </a:r>
            <a:r>
              <a:rPr lang="en-US" dirty="0"/>
              <a:t> </a:t>
            </a:r>
            <a:r>
              <a:rPr lang="en-US" dirty="0" err="1"/>
              <a:t>poate</a:t>
            </a:r>
            <a:r>
              <a:rPr lang="en-US" dirty="0"/>
              <a:t> </a:t>
            </a:r>
            <a:r>
              <a:rPr lang="en-US" dirty="0" err="1"/>
              <a:t>asigura</a:t>
            </a:r>
            <a:r>
              <a:rPr lang="en-US" dirty="0"/>
              <a:t> o </a:t>
            </a:r>
            <a:r>
              <a:rPr lang="en-US" dirty="0" err="1"/>
              <a:t>portabilitate</a:t>
            </a:r>
            <a:r>
              <a:rPr lang="en-US" dirty="0"/>
              <a:t> </a:t>
            </a:r>
            <a:r>
              <a:rPr lang="en-US" dirty="0" err="1"/>
              <a:t>ridicată</a:t>
            </a:r>
            <a:r>
              <a:rPr lang="en-US" dirty="0"/>
              <a:t> pe o </a:t>
            </a:r>
            <a:r>
              <a:rPr lang="en-US" dirty="0" err="1"/>
              <a:t>varietate</a:t>
            </a:r>
            <a:r>
              <a:rPr lang="en-US" dirty="0"/>
              <a:t> </a:t>
            </a:r>
            <a:r>
              <a:rPr lang="en-US" dirty="0" err="1"/>
              <a:t>extinsă</a:t>
            </a:r>
            <a:r>
              <a:rPr lang="en-US" dirty="0"/>
              <a:t> de </a:t>
            </a:r>
            <a:r>
              <a:rPr lang="en-US" dirty="0" err="1"/>
              <a:t>dispozitive</a:t>
            </a:r>
            <a:r>
              <a:rPr lang="en-US" dirty="0"/>
              <a:t>, </a:t>
            </a:r>
            <a:r>
              <a:rPr lang="en-US" dirty="0" err="1"/>
              <a:t>browsere</a:t>
            </a:r>
            <a:r>
              <a:rPr lang="en-US" dirty="0"/>
              <a:t> web, </a:t>
            </a:r>
            <a:r>
              <a:rPr lang="en-US" dirty="0" err="1"/>
              <a:t>sisteme</a:t>
            </a:r>
            <a:r>
              <a:rPr lang="en-US" dirty="0"/>
              <a:t> de </a:t>
            </a:r>
            <a:r>
              <a:rPr lang="en-US" dirty="0" err="1"/>
              <a:t>operare</a:t>
            </a:r>
            <a:r>
              <a:rPr lang="en-US" dirty="0"/>
              <a:t> </a:t>
            </a:r>
            <a:r>
              <a:rPr lang="en-US" dirty="0" err="1"/>
              <a:t>și</a:t>
            </a:r>
            <a:r>
              <a:rPr lang="en-US" dirty="0"/>
              <a:t> </a:t>
            </a:r>
            <a:r>
              <a:rPr lang="en-US" dirty="0" err="1"/>
              <a:t>medii</a:t>
            </a:r>
            <a:r>
              <a:rPr lang="en-US" dirty="0"/>
              <a:t> de </a:t>
            </a:r>
            <a:r>
              <a:rPr lang="en-US" dirty="0" err="1"/>
              <a:t>găzduire</a:t>
            </a:r>
            <a:r>
              <a:rPr lang="en-US" dirty="0"/>
              <a:t>. </a:t>
            </a:r>
            <a:endParaRPr lang="ro-RO" dirty="0"/>
          </a:p>
          <a:p>
            <a:pPr marL="0" indent="0" algn="just">
              <a:buNone/>
            </a:pPr>
            <a:endParaRPr lang="ro-RO" dirty="0"/>
          </a:p>
          <a:p>
            <a:pPr marL="0" indent="0" algn="just">
              <a:buNone/>
            </a:pPr>
            <a:r>
              <a:rPr lang="en-US" dirty="0" err="1"/>
              <a:t>Acest</a:t>
            </a:r>
            <a:r>
              <a:rPr lang="en-US" dirty="0"/>
              <a:t> </a:t>
            </a:r>
            <a:r>
              <a:rPr lang="en-US" dirty="0" err="1"/>
              <a:t>lucru</a:t>
            </a:r>
            <a:r>
              <a:rPr lang="en-US" dirty="0"/>
              <a:t> </a:t>
            </a:r>
            <a:r>
              <a:rPr lang="en-US" dirty="0" err="1"/>
              <a:t>va</a:t>
            </a:r>
            <a:r>
              <a:rPr lang="en-US" dirty="0"/>
              <a:t> </a:t>
            </a:r>
            <a:r>
              <a:rPr lang="en-US" dirty="0" err="1"/>
              <a:t>permite</a:t>
            </a:r>
            <a:r>
              <a:rPr lang="en-US" dirty="0"/>
              <a:t> </a:t>
            </a:r>
            <a:r>
              <a:rPr lang="en-US" dirty="0" err="1"/>
              <a:t>utilizatorilor</a:t>
            </a:r>
            <a:r>
              <a:rPr lang="en-US" dirty="0"/>
              <a:t> </a:t>
            </a:r>
            <a:r>
              <a:rPr lang="en-US" dirty="0" err="1"/>
              <a:t>să</a:t>
            </a:r>
            <a:r>
              <a:rPr lang="en-US" dirty="0"/>
              <a:t> </a:t>
            </a:r>
            <a:r>
              <a:rPr lang="en-US" dirty="0" err="1"/>
              <a:t>acceseze</a:t>
            </a:r>
            <a:r>
              <a:rPr lang="en-US" dirty="0"/>
              <a:t> </a:t>
            </a:r>
            <a:r>
              <a:rPr lang="en-US" dirty="0" err="1"/>
              <a:t>platforma</a:t>
            </a:r>
            <a:r>
              <a:rPr lang="en-US" dirty="0"/>
              <a:t> </a:t>
            </a:r>
            <a:r>
              <a:rPr lang="en-US" dirty="0" err="1"/>
              <a:t>fără</a:t>
            </a:r>
            <a:r>
              <a:rPr lang="en-US" dirty="0"/>
              <a:t> </a:t>
            </a:r>
            <a:r>
              <a:rPr lang="en-US" dirty="0" err="1"/>
              <a:t>limitări</a:t>
            </a:r>
            <a:r>
              <a:rPr lang="en-US" dirty="0"/>
              <a:t> </a:t>
            </a:r>
            <a:r>
              <a:rPr lang="en-US" dirty="0" err="1"/>
              <a:t>tehnologice</a:t>
            </a:r>
            <a:r>
              <a:rPr lang="en-US" dirty="0"/>
              <a:t>, </a:t>
            </a:r>
            <a:r>
              <a:rPr lang="en-US" dirty="0" err="1"/>
              <a:t>menținând</a:t>
            </a:r>
            <a:r>
              <a:rPr lang="en-US" dirty="0"/>
              <a:t> o </a:t>
            </a:r>
            <a:r>
              <a:rPr lang="en-US" dirty="0" err="1"/>
              <a:t>experiență</a:t>
            </a:r>
            <a:r>
              <a:rPr lang="en-US" dirty="0"/>
              <a:t> de </a:t>
            </a:r>
            <a:r>
              <a:rPr lang="en-US" dirty="0" err="1"/>
              <a:t>utilizare</a:t>
            </a:r>
            <a:r>
              <a:rPr lang="en-US" dirty="0"/>
              <a:t> </a:t>
            </a:r>
            <a:r>
              <a:rPr lang="en-US" dirty="0" err="1"/>
              <a:t>uniformă</a:t>
            </a:r>
            <a:r>
              <a:rPr lang="en-US" dirty="0"/>
              <a:t> </a:t>
            </a:r>
            <a:r>
              <a:rPr lang="en-US" dirty="0" err="1"/>
              <a:t>și</a:t>
            </a:r>
            <a:r>
              <a:rPr lang="en-US" dirty="0"/>
              <a:t> </a:t>
            </a:r>
            <a:r>
              <a:rPr lang="en-US" dirty="0" err="1"/>
              <a:t>consistentă</a:t>
            </a:r>
            <a:r>
              <a:rPr lang="en-US" dirty="0"/>
              <a:t>, </a:t>
            </a:r>
            <a:r>
              <a:rPr lang="en-US" dirty="0" err="1"/>
              <a:t>indiferent</a:t>
            </a:r>
            <a:r>
              <a:rPr lang="en-US" dirty="0"/>
              <a:t> de </a:t>
            </a:r>
            <a:r>
              <a:rPr lang="en-US" dirty="0" err="1"/>
              <a:t>configurația</a:t>
            </a:r>
            <a:r>
              <a:rPr lang="en-US" dirty="0"/>
              <a:t> </a:t>
            </a:r>
            <a:r>
              <a:rPr lang="en-US" dirty="0" err="1"/>
              <a:t>tehnică</a:t>
            </a:r>
            <a:r>
              <a:rPr lang="en-US" dirty="0"/>
              <a:t> </a:t>
            </a:r>
            <a:r>
              <a:rPr lang="en-US" dirty="0" err="1"/>
              <a:t>sau</a:t>
            </a:r>
            <a:r>
              <a:rPr lang="en-US" dirty="0"/>
              <a:t> </a:t>
            </a:r>
            <a:r>
              <a:rPr lang="en-US" dirty="0" err="1"/>
              <a:t>mediul</a:t>
            </a:r>
            <a:r>
              <a:rPr lang="en-US" dirty="0"/>
              <a:t> </a:t>
            </a:r>
            <a:r>
              <a:rPr lang="en-US" dirty="0" err="1"/>
              <a:t>utilizat</a:t>
            </a:r>
            <a:r>
              <a:rPr lang="en-US" dirty="0"/>
              <a:t>. De la desktop-</a:t>
            </a:r>
            <a:r>
              <a:rPr lang="en-US" dirty="0" err="1"/>
              <a:t>uri</a:t>
            </a:r>
            <a:r>
              <a:rPr lang="en-US" dirty="0"/>
              <a:t> </a:t>
            </a:r>
            <a:r>
              <a:rPr lang="en-US" dirty="0" err="1"/>
              <a:t>și</a:t>
            </a:r>
            <a:r>
              <a:rPr lang="en-US" dirty="0"/>
              <a:t> laptop-</a:t>
            </a:r>
            <a:r>
              <a:rPr lang="en-US" dirty="0" err="1"/>
              <a:t>uri</a:t>
            </a:r>
            <a:r>
              <a:rPr lang="en-US" dirty="0"/>
              <a:t> </a:t>
            </a:r>
            <a:r>
              <a:rPr lang="en-US" dirty="0" err="1"/>
              <a:t>până</a:t>
            </a:r>
            <a:r>
              <a:rPr lang="en-US" dirty="0"/>
              <a:t> la </a:t>
            </a:r>
            <a:r>
              <a:rPr lang="en-US" dirty="0" err="1"/>
              <a:t>tablete</a:t>
            </a:r>
            <a:r>
              <a:rPr lang="en-US" dirty="0"/>
              <a:t> </a:t>
            </a:r>
            <a:r>
              <a:rPr lang="en-US" dirty="0" err="1"/>
              <a:t>și</a:t>
            </a:r>
            <a:r>
              <a:rPr lang="en-US" dirty="0"/>
              <a:t> smartphone-</a:t>
            </a:r>
            <a:r>
              <a:rPr lang="en-US" dirty="0" err="1"/>
              <a:t>uri</a:t>
            </a:r>
            <a:r>
              <a:rPr lang="en-US" dirty="0"/>
              <a:t>, </a:t>
            </a:r>
            <a:r>
              <a:rPr lang="en-US" dirty="0" err="1"/>
              <a:t>și</a:t>
            </a:r>
            <a:r>
              <a:rPr lang="en-US" dirty="0"/>
              <a:t> de la </a:t>
            </a:r>
            <a:r>
              <a:rPr lang="en-US" dirty="0" err="1"/>
              <a:t>diferite</a:t>
            </a:r>
            <a:r>
              <a:rPr lang="en-US" dirty="0"/>
              <a:t> </a:t>
            </a:r>
            <a:r>
              <a:rPr lang="en-US" dirty="0" err="1"/>
              <a:t>platforme</a:t>
            </a:r>
            <a:r>
              <a:rPr lang="en-US" dirty="0"/>
              <a:t> de hosting la diverse </a:t>
            </a:r>
            <a:r>
              <a:rPr lang="en-US" dirty="0" err="1"/>
              <a:t>medii</a:t>
            </a:r>
            <a:r>
              <a:rPr lang="en-US" dirty="0"/>
              <a:t> cloud, </a:t>
            </a:r>
            <a:r>
              <a:rPr lang="en-US" dirty="0" err="1"/>
              <a:t>aplicația</a:t>
            </a:r>
            <a:r>
              <a:rPr lang="en-US" dirty="0"/>
              <a:t> </a:t>
            </a:r>
            <a:r>
              <a:rPr lang="en-US" dirty="0" err="1"/>
              <a:t>va</a:t>
            </a:r>
            <a:r>
              <a:rPr lang="en-US" dirty="0"/>
              <a:t> </a:t>
            </a:r>
            <a:r>
              <a:rPr lang="en-US" dirty="0" err="1"/>
              <a:t>putea</a:t>
            </a:r>
            <a:r>
              <a:rPr lang="en-US" dirty="0"/>
              <a:t> </a:t>
            </a:r>
            <a:r>
              <a:rPr lang="en-US" dirty="0" err="1"/>
              <a:t>funcționa</a:t>
            </a:r>
            <a:r>
              <a:rPr lang="en-US" dirty="0"/>
              <a:t> </a:t>
            </a:r>
            <a:r>
              <a:rPr lang="en-US" dirty="0" err="1"/>
              <a:t>fără</a:t>
            </a:r>
            <a:r>
              <a:rPr lang="en-US" dirty="0"/>
              <a:t> </a:t>
            </a:r>
            <a:r>
              <a:rPr lang="en-US" dirty="0" err="1"/>
              <a:t>adaptări</a:t>
            </a:r>
            <a:r>
              <a:rPr lang="en-US" dirty="0"/>
              <a:t> </a:t>
            </a:r>
            <a:r>
              <a:rPr lang="en-US" dirty="0" err="1"/>
              <a:t>semnificative</a:t>
            </a:r>
            <a:r>
              <a:rPr lang="en-US" dirty="0"/>
              <a:t>, </a:t>
            </a:r>
            <a:r>
              <a:rPr lang="en-US" dirty="0" err="1"/>
              <a:t>asigurând</a:t>
            </a:r>
            <a:r>
              <a:rPr lang="en-US" dirty="0"/>
              <a:t> o </a:t>
            </a:r>
            <a:r>
              <a:rPr lang="en-US" dirty="0" err="1"/>
              <a:t>performanță</a:t>
            </a:r>
            <a:r>
              <a:rPr lang="en-US" dirty="0"/>
              <a:t> </a:t>
            </a:r>
            <a:r>
              <a:rPr lang="en-US" dirty="0" err="1"/>
              <a:t>optimă</a:t>
            </a:r>
            <a:r>
              <a:rPr lang="en-US" dirty="0"/>
              <a:t> </a:t>
            </a:r>
            <a:r>
              <a:rPr lang="en-US" dirty="0" err="1"/>
              <a:t>și</a:t>
            </a:r>
            <a:r>
              <a:rPr lang="en-US" dirty="0"/>
              <a:t> o </a:t>
            </a:r>
            <a:r>
              <a:rPr lang="en-US" dirty="0" err="1"/>
              <a:t>interfață</a:t>
            </a:r>
            <a:r>
              <a:rPr lang="en-US" dirty="0"/>
              <a:t> </a:t>
            </a:r>
            <a:r>
              <a:rPr lang="en-US" dirty="0" err="1"/>
              <a:t>coerentă</a:t>
            </a:r>
            <a:r>
              <a:rPr lang="en-US" dirty="0"/>
              <a:t> </a:t>
            </a:r>
            <a:r>
              <a:rPr lang="en-US" dirty="0" err="1"/>
              <a:t>pentru</a:t>
            </a:r>
            <a:r>
              <a:rPr lang="en-US" dirty="0"/>
              <a:t> </a:t>
            </a:r>
            <a:r>
              <a:rPr lang="en-US" dirty="0" err="1"/>
              <a:t>toți</a:t>
            </a:r>
            <a:r>
              <a:rPr lang="en-US" dirty="0"/>
              <a:t> </a:t>
            </a:r>
            <a:r>
              <a:rPr lang="en-US" dirty="0" err="1"/>
              <a:t>utilizatorii</a:t>
            </a:r>
            <a:r>
              <a:rPr lang="en-US" dirty="0"/>
              <a:t>.</a:t>
            </a:r>
          </a:p>
          <a:p>
            <a:pPr algn="just"/>
            <a:endParaRPr lang="en-US" dirty="0"/>
          </a:p>
        </p:txBody>
      </p:sp>
    </p:spTree>
    <p:extLst>
      <p:ext uri="{BB962C8B-B14F-4D97-AF65-F5344CB8AC3E}">
        <p14:creationId xmlns:p14="http://schemas.microsoft.com/office/powerpoint/2010/main" val="48501096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AB63F8-4BFD-6C64-FEE8-F7EA130188A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5CF573E-9DFB-9ABD-82BD-A963B7563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723DD22-ED2D-267D-967A-9BFC809A9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EC70143-2888-60DE-5051-507D71E67901}"/>
              </a:ext>
            </a:extLst>
          </p:cNvPr>
          <p:cNvSpPr>
            <a:spLocks noGrp="1"/>
          </p:cNvSpPr>
          <p:nvPr>
            <p:ph type="title"/>
          </p:nvPr>
        </p:nvSpPr>
        <p:spPr>
          <a:xfrm>
            <a:off x="1129552" y="584791"/>
            <a:ext cx="9932896" cy="1148665"/>
          </a:xfrm>
        </p:spPr>
        <p:txBody>
          <a:bodyPr>
            <a:normAutofit/>
          </a:bodyPr>
          <a:lstStyle/>
          <a:p>
            <a:r>
              <a:rPr lang="ro-RO" dirty="0"/>
              <a:t>MULTUMESC PENTRU ATENTIE!</a:t>
            </a:r>
            <a:endParaRPr lang="en-US" dirty="0"/>
          </a:p>
        </p:txBody>
      </p:sp>
      <p:cxnSp>
        <p:nvCxnSpPr>
          <p:cNvPr id="15" name="Straight Connector 14">
            <a:extLst>
              <a:ext uri="{FF2B5EF4-FFF2-40B4-BE49-F238E27FC236}">
                <a16:creationId xmlns:a16="http://schemas.microsoft.com/office/drawing/2014/main" id="{C99DB527-492C-CEFF-8689-0F139C718B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26DA41-BC15-AB50-4910-31129349B2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9745"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CDD480-7D98-A3C2-4A10-7A8D5851BD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313983"/>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66D8C97-E553-64D1-62D1-FD88DA32B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85530"/>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CB9409D-8B04-93E1-8EFD-5AAC5B8CCB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14436"/>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D5E29FD-D3AC-A8DA-9B1A-5CA871E8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0"/>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BAEB3582-5FFC-B4B6-32E2-627F39AC06AB}"/>
              </a:ext>
            </a:extLst>
          </p:cNvPr>
          <p:cNvSpPr>
            <a:spLocks noGrp="1"/>
          </p:cNvSpPr>
          <p:nvPr>
            <p:ph idx="1"/>
          </p:nvPr>
        </p:nvSpPr>
        <p:spPr>
          <a:xfrm>
            <a:off x="1129552" y="2623302"/>
            <a:ext cx="9932896" cy="3553660"/>
          </a:xfrm>
        </p:spPr>
        <p:txBody>
          <a:bodyPr anchor="ctr">
            <a:normAutofit/>
          </a:bodyPr>
          <a:lstStyle/>
          <a:p>
            <a:endParaRPr lang="en-US" dirty="0"/>
          </a:p>
        </p:txBody>
      </p:sp>
    </p:spTree>
    <p:extLst>
      <p:ext uri="{BB962C8B-B14F-4D97-AF65-F5344CB8AC3E}">
        <p14:creationId xmlns:p14="http://schemas.microsoft.com/office/powerpoint/2010/main" val="227852676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469A5737-8D36-4BF8-AC7D-2AA2B6B6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8"/>
            <a:ext cx="3818316" cy="6900306"/>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3818316"/>
              <a:gd name="connsiteY0" fmla="*/ 0 h 6863976"/>
              <a:gd name="connsiteX1" fmla="*/ 3818316 w 3818316"/>
              <a:gd name="connsiteY1" fmla="*/ 0 h 6863976"/>
              <a:gd name="connsiteX2" fmla="*/ 2493114 w 3818316"/>
              <a:gd name="connsiteY2" fmla="*/ 6863976 h 6863976"/>
              <a:gd name="connsiteX3" fmla="*/ 0 w 3818316"/>
              <a:gd name="connsiteY3" fmla="*/ 6863976 h 6863976"/>
              <a:gd name="connsiteX4" fmla="*/ 0 w 3818316"/>
              <a:gd name="connsiteY4" fmla="*/ 0 h 6863976"/>
              <a:gd name="connsiteX0" fmla="*/ 0 w 3818316"/>
              <a:gd name="connsiteY0" fmla="*/ 0 h 6863976"/>
              <a:gd name="connsiteX1" fmla="*/ 3818316 w 3818316"/>
              <a:gd name="connsiteY1" fmla="*/ 0 h 6863976"/>
              <a:gd name="connsiteX2" fmla="*/ 2252194 w 3818316"/>
              <a:gd name="connsiteY2" fmla="*/ 6853025 h 6863976"/>
              <a:gd name="connsiteX3" fmla="*/ 0 w 3818316"/>
              <a:gd name="connsiteY3" fmla="*/ 6863976 h 6863976"/>
              <a:gd name="connsiteX4" fmla="*/ 0 w 3818316"/>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16" h="6863976">
                <a:moveTo>
                  <a:pt x="0" y="0"/>
                </a:moveTo>
                <a:lnTo>
                  <a:pt x="3818316" y="0"/>
                </a:lnTo>
                <a:lnTo>
                  <a:pt x="2252194" y="6853025"/>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a:extLst>
              <a:ext uri="{FF2B5EF4-FFF2-40B4-BE49-F238E27FC236}">
                <a16:creationId xmlns:a16="http://schemas.microsoft.com/office/drawing/2014/main" id="{4D559625-D799-C3A3-A305-13460EB0531D}"/>
              </a:ext>
            </a:extLst>
          </p:cNvPr>
          <p:cNvSpPr>
            <a:spLocks noGrp="1"/>
          </p:cNvSpPr>
          <p:nvPr>
            <p:ph type="title"/>
          </p:nvPr>
        </p:nvSpPr>
        <p:spPr>
          <a:xfrm>
            <a:off x="711810" y="714374"/>
            <a:ext cx="2472454" cy="1857375"/>
          </a:xfrm>
        </p:spPr>
        <p:txBody>
          <a:bodyPr vert="horz" lIns="91440" tIns="45720" rIns="91440" bIns="45720" rtlCol="0" anchor="t">
            <a:normAutofit/>
          </a:bodyPr>
          <a:lstStyle/>
          <a:p>
            <a:r>
              <a:rPr lang="en-US" sz="2000" b="1"/>
              <a:t>Prezentare General</a:t>
            </a:r>
            <a:r>
              <a:rPr lang="en-US" sz="2000"/>
              <a:t>ă</a:t>
            </a:r>
          </a:p>
        </p:txBody>
      </p:sp>
      <p:cxnSp>
        <p:nvCxnSpPr>
          <p:cNvPr id="32" name="Straight Connector 31">
            <a:extLst>
              <a:ext uri="{FF2B5EF4-FFF2-40B4-BE49-F238E27FC236}">
                <a16:creationId xmlns:a16="http://schemas.microsoft.com/office/drawing/2014/main" id="{72ECE8B0-6962-4F5B-830A-E8F8F9726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759626"/>
            <a:ext cx="3484282" cy="40953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AF673E-0279-495F-A8A9-F84D0AB5A4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259294"/>
            <a:ext cx="4748213" cy="159571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TextBox 7">
            <a:extLst>
              <a:ext uri="{FF2B5EF4-FFF2-40B4-BE49-F238E27FC236}">
                <a16:creationId xmlns:a16="http://schemas.microsoft.com/office/drawing/2014/main" id="{62695D7B-8A53-F0CB-2563-8065D3D67FBD}"/>
              </a:ext>
            </a:extLst>
          </p:cNvPr>
          <p:cNvGraphicFramePr/>
          <p:nvPr>
            <p:extLst>
              <p:ext uri="{D42A27DB-BD31-4B8C-83A1-F6EECF244321}">
                <p14:modId xmlns:p14="http://schemas.microsoft.com/office/powerpoint/2010/main" val="2125062179"/>
              </p:ext>
            </p:extLst>
          </p:nvPr>
        </p:nvGraphicFramePr>
        <p:xfrm>
          <a:off x="4106586" y="788465"/>
          <a:ext cx="7424423" cy="5245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314296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CD7D46-C13D-3EC0-A7EF-77AAF839FEBD}"/>
            </a:ext>
          </a:extLst>
        </p:cNvPr>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3">
            <a:extLst>
              <a:ext uri="{FF2B5EF4-FFF2-40B4-BE49-F238E27FC236}">
                <a16:creationId xmlns:a16="http://schemas.microsoft.com/office/drawing/2014/main" id="{8CECB99A-E2AB-482F-A307-48795531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50"/>
            <a:ext cx="5676966"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D089CCB1-4BCB-D13E-F575-20FCEAEE6FA5}"/>
              </a:ext>
            </a:extLst>
          </p:cNvPr>
          <p:cNvSpPr>
            <a:spLocks noGrp="1"/>
          </p:cNvSpPr>
          <p:nvPr>
            <p:ph type="title"/>
          </p:nvPr>
        </p:nvSpPr>
        <p:spPr>
          <a:xfrm>
            <a:off x="883920" y="800849"/>
            <a:ext cx="4065767" cy="3510553"/>
          </a:xfrm>
        </p:spPr>
        <p:txBody>
          <a:bodyPr vert="horz" lIns="91440" tIns="45720" rIns="91440" bIns="45720" rtlCol="0" anchor="t">
            <a:normAutofit/>
          </a:bodyPr>
          <a:lstStyle/>
          <a:p>
            <a:r>
              <a:rPr lang="en-US" sz="4100" b="1"/>
              <a:t>Fundamente Teoretice</a:t>
            </a:r>
          </a:p>
        </p:txBody>
      </p:sp>
      <p:sp>
        <p:nvSpPr>
          <p:cNvPr id="34" name="TextBox 33">
            <a:extLst>
              <a:ext uri="{FF2B5EF4-FFF2-40B4-BE49-F238E27FC236}">
                <a16:creationId xmlns:a16="http://schemas.microsoft.com/office/drawing/2014/main" id="{8CE72794-EE4D-B038-7EC8-F40EDB7D9771}"/>
              </a:ext>
            </a:extLst>
          </p:cNvPr>
          <p:cNvSpPr txBox="1"/>
          <p:nvPr/>
        </p:nvSpPr>
        <p:spPr>
          <a:xfrm>
            <a:off x="5895753" y="533400"/>
            <a:ext cx="5458046" cy="5791200"/>
          </a:xfrm>
          <a:prstGeom prst="rect">
            <a:avLst/>
          </a:prstGeom>
        </p:spPr>
        <p:txBody>
          <a:bodyPr vert="horz" lIns="91440" tIns="45720" rIns="91440" bIns="45720" rtlCol="0" anchor="ctr">
            <a:normAutofit/>
          </a:bodyPr>
          <a:lstStyle/>
          <a:p>
            <a:pPr marL="457200" marR="0" indent="-228600">
              <a:spcAft>
                <a:spcPts val="600"/>
              </a:spcAft>
              <a:buSzPct val="80000"/>
              <a:buFont typeface="Arial" panose="020B0604020202020204" pitchFamily="34" charset="0"/>
              <a:buChar char="•"/>
            </a:pPr>
            <a:r>
              <a:rPr lang="en-US" dirty="0" err="1">
                <a:solidFill>
                  <a:schemeClr val="tx2"/>
                </a:solidFill>
                <a:effectLst/>
              </a:rPr>
              <a:t>Sistemul</a:t>
            </a:r>
            <a:r>
              <a:rPr lang="en-US" dirty="0">
                <a:solidFill>
                  <a:schemeClr val="tx2"/>
                </a:solidFill>
                <a:effectLst/>
              </a:rPr>
              <a:t> </a:t>
            </a:r>
            <a:r>
              <a:rPr lang="en-US" dirty="0" err="1">
                <a:solidFill>
                  <a:schemeClr val="tx2"/>
                </a:solidFill>
                <a:effectLst/>
              </a:rPr>
              <a:t>va</a:t>
            </a:r>
            <a:r>
              <a:rPr lang="en-US" dirty="0">
                <a:solidFill>
                  <a:schemeClr val="tx2"/>
                </a:solidFill>
                <a:effectLst/>
              </a:rPr>
              <a:t> </a:t>
            </a:r>
            <a:r>
              <a:rPr lang="en-US" dirty="0" err="1">
                <a:solidFill>
                  <a:schemeClr val="tx2"/>
                </a:solidFill>
                <a:effectLst/>
              </a:rPr>
              <a:t>adopta</a:t>
            </a:r>
            <a:r>
              <a:rPr lang="en-US" dirty="0">
                <a:solidFill>
                  <a:schemeClr val="tx2"/>
                </a:solidFill>
                <a:effectLst/>
              </a:rPr>
              <a:t> o </a:t>
            </a:r>
            <a:r>
              <a:rPr lang="en-US" dirty="0" err="1">
                <a:solidFill>
                  <a:schemeClr val="tx2"/>
                </a:solidFill>
                <a:effectLst/>
              </a:rPr>
              <a:t>arhitectură</a:t>
            </a:r>
            <a:r>
              <a:rPr lang="en-US" dirty="0">
                <a:solidFill>
                  <a:schemeClr val="tx2"/>
                </a:solidFill>
                <a:effectLst/>
              </a:rPr>
              <a:t> client-server, </a:t>
            </a:r>
            <a:r>
              <a:rPr lang="en-US" dirty="0" err="1">
                <a:solidFill>
                  <a:schemeClr val="tx2"/>
                </a:solidFill>
                <a:effectLst/>
              </a:rPr>
              <a:t>în</a:t>
            </a:r>
            <a:r>
              <a:rPr lang="en-US" dirty="0">
                <a:solidFill>
                  <a:schemeClr val="tx2"/>
                </a:solidFill>
                <a:effectLst/>
              </a:rPr>
              <a:t> care </a:t>
            </a:r>
            <a:r>
              <a:rPr lang="en-US" dirty="0" err="1">
                <a:solidFill>
                  <a:schemeClr val="tx2"/>
                </a:solidFill>
                <a:effectLst/>
              </a:rPr>
              <a:t>clientul</a:t>
            </a:r>
            <a:r>
              <a:rPr lang="en-US" dirty="0">
                <a:solidFill>
                  <a:schemeClr val="tx2"/>
                </a:solidFill>
                <a:effectLst/>
              </a:rPr>
              <a:t> </a:t>
            </a:r>
            <a:r>
              <a:rPr lang="en-US" dirty="0" err="1">
                <a:solidFill>
                  <a:schemeClr val="tx2"/>
                </a:solidFill>
                <a:effectLst/>
              </a:rPr>
              <a:t>va</a:t>
            </a:r>
            <a:r>
              <a:rPr lang="en-US" dirty="0">
                <a:solidFill>
                  <a:schemeClr val="tx2"/>
                </a:solidFill>
                <a:effectLst/>
              </a:rPr>
              <a:t> </a:t>
            </a:r>
            <a:r>
              <a:rPr lang="en-US" dirty="0" err="1">
                <a:solidFill>
                  <a:schemeClr val="tx2"/>
                </a:solidFill>
                <a:effectLst/>
              </a:rPr>
              <a:t>interacționa</a:t>
            </a:r>
            <a:r>
              <a:rPr lang="en-US" dirty="0">
                <a:solidFill>
                  <a:schemeClr val="tx2"/>
                </a:solidFill>
                <a:effectLst/>
              </a:rPr>
              <a:t> cu </a:t>
            </a:r>
            <a:r>
              <a:rPr lang="en-US" dirty="0" err="1">
                <a:solidFill>
                  <a:schemeClr val="tx2"/>
                </a:solidFill>
                <a:effectLst/>
              </a:rPr>
              <a:t>serverul</a:t>
            </a:r>
            <a:r>
              <a:rPr lang="en-US" dirty="0">
                <a:solidFill>
                  <a:schemeClr val="tx2"/>
                </a:solidFill>
                <a:effectLst/>
              </a:rPr>
              <a:t> </a:t>
            </a:r>
            <a:r>
              <a:rPr lang="en-US" dirty="0" err="1">
                <a:solidFill>
                  <a:schemeClr val="tx2"/>
                </a:solidFill>
                <a:effectLst/>
              </a:rPr>
              <a:t>pentru</a:t>
            </a:r>
            <a:r>
              <a:rPr lang="en-US" dirty="0">
                <a:solidFill>
                  <a:schemeClr val="tx2"/>
                </a:solidFill>
                <a:effectLst/>
              </a:rPr>
              <a:t> </a:t>
            </a:r>
            <a:r>
              <a:rPr lang="en-US" dirty="0" err="1">
                <a:solidFill>
                  <a:schemeClr val="tx2"/>
                </a:solidFill>
                <a:effectLst/>
              </a:rPr>
              <a:t>accesarea</a:t>
            </a:r>
            <a:r>
              <a:rPr lang="en-US" dirty="0">
                <a:solidFill>
                  <a:schemeClr val="tx2"/>
                </a:solidFill>
                <a:effectLst/>
              </a:rPr>
              <a:t> </a:t>
            </a:r>
            <a:r>
              <a:rPr lang="en-US" dirty="0" err="1">
                <a:solidFill>
                  <a:schemeClr val="tx2"/>
                </a:solidFill>
                <a:effectLst/>
              </a:rPr>
              <a:t>și</a:t>
            </a:r>
            <a:r>
              <a:rPr lang="en-US" dirty="0">
                <a:solidFill>
                  <a:schemeClr val="tx2"/>
                </a:solidFill>
                <a:effectLst/>
              </a:rPr>
              <a:t> </a:t>
            </a:r>
            <a:r>
              <a:rPr lang="en-US" dirty="0" err="1">
                <a:solidFill>
                  <a:schemeClr val="tx2"/>
                </a:solidFill>
                <a:effectLst/>
              </a:rPr>
              <a:t>manipularea</a:t>
            </a:r>
            <a:r>
              <a:rPr lang="en-US" dirty="0">
                <a:solidFill>
                  <a:schemeClr val="tx2"/>
                </a:solidFill>
                <a:effectLst/>
              </a:rPr>
              <a:t> </a:t>
            </a:r>
            <a:r>
              <a:rPr lang="en-US" dirty="0" err="1">
                <a:solidFill>
                  <a:schemeClr val="tx2"/>
                </a:solidFill>
                <a:effectLst/>
              </a:rPr>
              <a:t>datelor</a:t>
            </a:r>
            <a:r>
              <a:rPr lang="en-US" dirty="0">
                <a:solidFill>
                  <a:schemeClr val="tx2"/>
                </a:solidFill>
                <a:effectLst/>
              </a:rPr>
              <a:t>.</a:t>
            </a:r>
          </a:p>
          <a:p>
            <a:pPr marL="457200" marR="0" indent="-228600">
              <a:spcAft>
                <a:spcPts val="600"/>
              </a:spcAft>
              <a:buSzPct val="80000"/>
              <a:buFont typeface="Arial" panose="020B0604020202020204" pitchFamily="34" charset="0"/>
              <a:buChar char="•"/>
            </a:pPr>
            <a:endParaRPr lang="en-US" dirty="0">
              <a:solidFill>
                <a:schemeClr val="tx2"/>
              </a:solidFill>
              <a:effectLst/>
            </a:endParaRPr>
          </a:p>
          <a:p>
            <a:pPr marL="457200" marR="0" indent="-228600">
              <a:spcAft>
                <a:spcPts val="600"/>
              </a:spcAft>
              <a:buSzPct val="80000"/>
              <a:buFont typeface="Arial" panose="020B0604020202020204" pitchFamily="34" charset="0"/>
              <a:buChar char="•"/>
            </a:pPr>
            <a:r>
              <a:rPr lang="en-US" dirty="0" err="1">
                <a:solidFill>
                  <a:schemeClr val="tx2"/>
                </a:solidFill>
                <a:effectLst/>
              </a:rPr>
              <a:t>Pentru</a:t>
            </a:r>
            <a:r>
              <a:rPr lang="en-US" dirty="0">
                <a:solidFill>
                  <a:schemeClr val="tx2"/>
                </a:solidFill>
                <a:effectLst/>
              </a:rPr>
              <a:t> </a:t>
            </a:r>
            <a:r>
              <a:rPr lang="en-US" dirty="0" err="1">
                <a:solidFill>
                  <a:schemeClr val="tx2"/>
                </a:solidFill>
                <a:effectLst/>
              </a:rPr>
              <a:t>funcționalitatea</a:t>
            </a:r>
            <a:r>
              <a:rPr lang="en-US" dirty="0">
                <a:solidFill>
                  <a:schemeClr val="tx2"/>
                </a:solidFill>
                <a:effectLst/>
              </a:rPr>
              <a:t> de </a:t>
            </a:r>
            <a:r>
              <a:rPr lang="en-US" dirty="0" err="1">
                <a:solidFill>
                  <a:schemeClr val="tx2"/>
                </a:solidFill>
                <a:effectLst/>
              </a:rPr>
              <a:t>stocare</a:t>
            </a:r>
            <a:r>
              <a:rPr lang="en-US" dirty="0">
                <a:solidFill>
                  <a:schemeClr val="tx2"/>
                </a:solidFill>
                <a:effectLst/>
              </a:rPr>
              <a:t> </a:t>
            </a:r>
            <a:r>
              <a:rPr lang="ro-RO" dirty="0">
                <a:solidFill>
                  <a:schemeClr val="tx2"/>
                </a:solidFill>
                <a:effectLst/>
              </a:rPr>
              <a:t>și</a:t>
            </a:r>
            <a:r>
              <a:rPr lang="en-US" dirty="0">
                <a:solidFill>
                  <a:schemeClr val="tx2"/>
                </a:solidFill>
                <a:effectLst/>
              </a:rPr>
              <a:t> </a:t>
            </a:r>
            <a:r>
              <a:rPr lang="en-US" dirty="0" err="1">
                <a:solidFill>
                  <a:schemeClr val="tx2"/>
                </a:solidFill>
                <a:effectLst/>
              </a:rPr>
              <a:t>căutare</a:t>
            </a:r>
            <a:r>
              <a:rPr lang="ro-RO" dirty="0">
                <a:solidFill>
                  <a:schemeClr val="tx2"/>
                </a:solidFill>
                <a:effectLst/>
              </a:rPr>
              <a:t> a datelor</a:t>
            </a:r>
            <a:r>
              <a:rPr lang="en-US" dirty="0">
                <a:solidFill>
                  <a:schemeClr val="tx2"/>
                </a:solidFill>
                <a:effectLst/>
              </a:rPr>
              <a:t>, se </a:t>
            </a:r>
            <a:r>
              <a:rPr lang="en-US" dirty="0" err="1">
                <a:solidFill>
                  <a:schemeClr val="tx2"/>
                </a:solidFill>
                <a:effectLst/>
              </a:rPr>
              <a:t>utilizează</a:t>
            </a:r>
            <a:r>
              <a:rPr lang="en-US" dirty="0">
                <a:solidFill>
                  <a:schemeClr val="tx2"/>
                </a:solidFill>
                <a:effectLst/>
              </a:rPr>
              <a:t> o </a:t>
            </a:r>
            <a:r>
              <a:rPr lang="en-US" dirty="0" err="1">
                <a:solidFill>
                  <a:schemeClr val="tx2"/>
                </a:solidFill>
                <a:effectLst/>
              </a:rPr>
              <a:t>bază</a:t>
            </a:r>
            <a:r>
              <a:rPr lang="en-US" dirty="0">
                <a:solidFill>
                  <a:schemeClr val="tx2"/>
                </a:solidFill>
                <a:effectLst/>
              </a:rPr>
              <a:t> de date MySQL cu </a:t>
            </a:r>
            <a:r>
              <a:rPr lang="en-US" dirty="0" err="1">
                <a:solidFill>
                  <a:schemeClr val="tx2"/>
                </a:solidFill>
                <a:effectLst/>
              </a:rPr>
              <a:t>suport</a:t>
            </a:r>
            <a:r>
              <a:rPr lang="en-US" dirty="0">
                <a:solidFill>
                  <a:schemeClr val="tx2"/>
                </a:solidFill>
                <a:effectLst/>
              </a:rPr>
              <a:t> </a:t>
            </a:r>
            <a:r>
              <a:rPr lang="en-US" dirty="0" err="1">
                <a:solidFill>
                  <a:schemeClr val="tx2"/>
                </a:solidFill>
                <a:effectLst/>
              </a:rPr>
              <a:t>pentru</a:t>
            </a:r>
            <a:r>
              <a:rPr lang="en-US" dirty="0">
                <a:solidFill>
                  <a:schemeClr val="tx2"/>
                </a:solidFill>
                <a:effectLst/>
              </a:rPr>
              <a:t> </a:t>
            </a:r>
            <a:r>
              <a:rPr lang="en-US" dirty="0" err="1">
                <a:solidFill>
                  <a:schemeClr val="tx2"/>
                </a:solidFill>
                <a:effectLst/>
              </a:rPr>
              <a:t>căutare</a:t>
            </a:r>
            <a:r>
              <a:rPr lang="en-US" dirty="0">
                <a:solidFill>
                  <a:schemeClr val="tx2"/>
                </a:solidFill>
                <a:effectLst/>
              </a:rPr>
              <a:t> text </a:t>
            </a:r>
            <a:r>
              <a:rPr lang="en-US" dirty="0" err="1">
                <a:solidFill>
                  <a:schemeClr val="tx2"/>
                </a:solidFill>
                <a:effectLst/>
              </a:rPr>
              <a:t>completă</a:t>
            </a:r>
            <a:r>
              <a:rPr lang="en-US" dirty="0">
                <a:solidFill>
                  <a:schemeClr val="tx2"/>
                </a:solidFill>
                <a:effectLst/>
              </a:rPr>
              <a:t>, </a:t>
            </a:r>
            <a:r>
              <a:rPr lang="en-US" dirty="0" err="1">
                <a:solidFill>
                  <a:schemeClr val="tx2"/>
                </a:solidFill>
                <a:effectLst/>
              </a:rPr>
              <a:t>permițând</a:t>
            </a:r>
            <a:r>
              <a:rPr lang="en-US" dirty="0">
                <a:solidFill>
                  <a:schemeClr val="tx2"/>
                </a:solidFill>
                <a:effectLst/>
              </a:rPr>
              <a:t> </a:t>
            </a:r>
            <a:r>
              <a:rPr lang="en-US" dirty="0" err="1">
                <a:solidFill>
                  <a:schemeClr val="tx2"/>
                </a:solidFill>
                <a:effectLst/>
              </a:rPr>
              <a:t>găsirea</a:t>
            </a:r>
            <a:r>
              <a:rPr lang="en-US" dirty="0">
                <a:solidFill>
                  <a:schemeClr val="tx2"/>
                </a:solidFill>
                <a:effectLst/>
              </a:rPr>
              <a:t> </a:t>
            </a:r>
            <a:r>
              <a:rPr lang="en-US" dirty="0" err="1">
                <a:solidFill>
                  <a:schemeClr val="tx2"/>
                </a:solidFill>
                <a:effectLst/>
              </a:rPr>
              <a:t>rapidă</a:t>
            </a:r>
            <a:r>
              <a:rPr lang="en-US" dirty="0">
                <a:solidFill>
                  <a:schemeClr val="tx2"/>
                </a:solidFill>
                <a:effectLst/>
              </a:rPr>
              <a:t> a </a:t>
            </a:r>
            <a:r>
              <a:rPr lang="en-US" dirty="0" err="1">
                <a:solidFill>
                  <a:schemeClr val="tx2"/>
                </a:solidFill>
                <a:effectLst/>
              </a:rPr>
              <a:t>filmelor</a:t>
            </a:r>
            <a:r>
              <a:rPr lang="en-US" dirty="0">
                <a:solidFill>
                  <a:schemeClr val="tx2"/>
                </a:solidFill>
                <a:effectLst/>
              </a:rPr>
              <a:t> </a:t>
            </a:r>
            <a:r>
              <a:rPr lang="en-US" dirty="0" err="1">
                <a:solidFill>
                  <a:schemeClr val="tx2"/>
                </a:solidFill>
                <a:effectLst/>
              </a:rPr>
              <a:t>și</a:t>
            </a:r>
            <a:r>
              <a:rPr lang="en-US" dirty="0">
                <a:solidFill>
                  <a:schemeClr val="tx2"/>
                </a:solidFill>
                <a:effectLst/>
              </a:rPr>
              <a:t> </a:t>
            </a:r>
            <a:r>
              <a:rPr lang="en-US" dirty="0" err="1">
                <a:solidFill>
                  <a:schemeClr val="tx2"/>
                </a:solidFill>
                <a:effectLst/>
              </a:rPr>
              <a:t>utilizatorilor</a:t>
            </a:r>
            <a:r>
              <a:rPr lang="en-US" dirty="0">
                <a:solidFill>
                  <a:schemeClr val="tx2"/>
                </a:solidFill>
                <a:effectLst/>
              </a:rPr>
              <a:t> pe </a:t>
            </a:r>
            <a:r>
              <a:rPr lang="en-US" dirty="0" err="1">
                <a:solidFill>
                  <a:schemeClr val="tx2"/>
                </a:solidFill>
                <a:effectLst/>
              </a:rPr>
              <a:t>baza</a:t>
            </a:r>
            <a:r>
              <a:rPr lang="en-US" dirty="0">
                <a:solidFill>
                  <a:schemeClr val="tx2"/>
                </a:solidFill>
                <a:effectLst/>
              </a:rPr>
              <a:t> </a:t>
            </a:r>
            <a:r>
              <a:rPr lang="en-US" dirty="0" err="1">
                <a:solidFill>
                  <a:schemeClr val="tx2"/>
                </a:solidFill>
                <a:effectLst/>
              </a:rPr>
              <a:t>criteriilor</a:t>
            </a:r>
            <a:r>
              <a:rPr lang="en-US" dirty="0">
                <a:solidFill>
                  <a:schemeClr val="tx2"/>
                </a:solidFill>
                <a:effectLst/>
              </a:rPr>
              <a:t> </a:t>
            </a:r>
            <a:r>
              <a:rPr lang="en-US" dirty="0" err="1">
                <a:solidFill>
                  <a:schemeClr val="tx2"/>
                </a:solidFill>
                <a:effectLst/>
              </a:rPr>
              <a:t>textuale</a:t>
            </a:r>
            <a:r>
              <a:rPr lang="en-US" dirty="0">
                <a:solidFill>
                  <a:schemeClr val="tx2"/>
                </a:solidFill>
                <a:effectLst/>
              </a:rPr>
              <a:t>. </a:t>
            </a:r>
          </a:p>
          <a:p>
            <a:pPr marL="457200" marR="0" indent="-228600">
              <a:spcAft>
                <a:spcPts val="600"/>
              </a:spcAft>
              <a:buSzPct val="80000"/>
              <a:buFont typeface="Arial" panose="020B0604020202020204" pitchFamily="34" charset="0"/>
              <a:buChar char="•"/>
            </a:pPr>
            <a:endParaRPr lang="en-US" dirty="0">
              <a:solidFill>
                <a:schemeClr val="tx2"/>
              </a:solidFill>
            </a:endParaRPr>
          </a:p>
          <a:p>
            <a:pPr marL="457200" marR="0" indent="-228600">
              <a:spcAft>
                <a:spcPts val="600"/>
              </a:spcAft>
              <a:buSzPct val="80000"/>
              <a:buFont typeface="Arial" panose="020B0604020202020204" pitchFamily="34" charset="0"/>
              <a:buChar char="•"/>
            </a:pPr>
            <a:r>
              <a:rPr lang="en-US" dirty="0" err="1">
                <a:solidFill>
                  <a:schemeClr val="tx2"/>
                </a:solidFill>
                <a:effectLst/>
              </a:rPr>
              <a:t>Autentificarea</a:t>
            </a:r>
            <a:r>
              <a:rPr lang="en-US" dirty="0">
                <a:solidFill>
                  <a:schemeClr val="tx2"/>
                </a:solidFill>
                <a:effectLst/>
              </a:rPr>
              <a:t> </a:t>
            </a:r>
            <a:r>
              <a:rPr lang="en-US" dirty="0" err="1">
                <a:solidFill>
                  <a:schemeClr val="tx2"/>
                </a:solidFill>
                <a:effectLst/>
              </a:rPr>
              <a:t>este</a:t>
            </a:r>
            <a:r>
              <a:rPr lang="en-US" dirty="0">
                <a:solidFill>
                  <a:schemeClr val="tx2"/>
                </a:solidFill>
                <a:effectLst/>
              </a:rPr>
              <a:t> </a:t>
            </a:r>
            <a:r>
              <a:rPr lang="en-US" dirty="0" err="1">
                <a:solidFill>
                  <a:schemeClr val="tx2"/>
                </a:solidFill>
                <a:effectLst/>
              </a:rPr>
              <a:t>gestionată</a:t>
            </a:r>
            <a:r>
              <a:rPr lang="en-US" dirty="0">
                <a:solidFill>
                  <a:schemeClr val="tx2"/>
                </a:solidFill>
                <a:effectLst/>
              </a:rPr>
              <a:t> de Spring Security, un framework robust </a:t>
            </a:r>
            <a:r>
              <a:rPr lang="en-US" dirty="0" err="1">
                <a:solidFill>
                  <a:schemeClr val="tx2"/>
                </a:solidFill>
                <a:effectLst/>
              </a:rPr>
              <a:t>și</a:t>
            </a:r>
            <a:r>
              <a:rPr lang="en-US" dirty="0">
                <a:solidFill>
                  <a:schemeClr val="tx2"/>
                </a:solidFill>
                <a:effectLst/>
              </a:rPr>
              <a:t> </a:t>
            </a:r>
            <a:r>
              <a:rPr lang="en-US" dirty="0" err="1">
                <a:solidFill>
                  <a:schemeClr val="tx2"/>
                </a:solidFill>
                <a:effectLst/>
              </a:rPr>
              <a:t>flexibil</a:t>
            </a:r>
            <a:r>
              <a:rPr lang="en-US" dirty="0">
                <a:solidFill>
                  <a:schemeClr val="tx2"/>
                </a:solidFill>
                <a:effectLst/>
              </a:rPr>
              <a:t> </a:t>
            </a:r>
            <a:r>
              <a:rPr lang="en-US" dirty="0" err="1">
                <a:solidFill>
                  <a:schemeClr val="tx2"/>
                </a:solidFill>
                <a:effectLst/>
              </a:rPr>
              <a:t>pentru</a:t>
            </a:r>
            <a:r>
              <a:rPr lang="en-US" dirty="0">
                <a:solidFill>
                  <a:schemeClr val="tx2"/>
                </a:solidFill>
                <a:effectLst/>
              </a:rPr>
              <a:t> </a:t>
            </a:r>
            <a:r>
              <a:rPr lang="en-US" dirty="0" err="1">
                <a:solidFill>
                  <a:schemeClr val="tx2"/>
                </a:solidFill>
                <a:effectLst/>
              </a:rPr>
              <a:t>securizarea</a:t>
            </a:r>
            <a:r>
              <a:rPr lang="en-US" dirty="0">
                <a:solidFill>
                  <a:schemeClr val="tx2"/>
                </a:solidFill>
                <a:effectLst/>
              </a:rPr>
              <a:t> </a:t>
            </a:r>
            <a:r>
              <a:rPr lang="en-US" dirty="0" err="1">
                <a:solidFill>
                  <a:schemeClr val="tx2"/>
                </a:solidFill>
                <a:effectLst/>
              </a:rPr>
              <a:t>aplicațiilor</a:t>
            </a:r>
            <a:r>
              <a:rPr lang="en-US" dirty="0">
                <a:solidFill>
                  <a:schemeClr val="tx2"/>
                </a:solidFill>
                <a:effectLst/>
              </a:rPr>
              <a:t> web Java, </a:t>
            </a:r>
            <a:r>
              <a:rPr lang="en-US" dirty="0" err="1">
                <a:solidFill>
                  <a:schemeClr val="tx2"/>
                </a:solidFill>
                <a:effectLst/>
              </a:rPr>
              <a:t>oferind</a:t>
            </a:r>
            <a:r>
              <a:rPr lang="en-US" dirty="0">
                <a:solidFill>
                  <a:schemeClr val="tx2"/>
                </a:solidFill>
                <a:effectLst/>
              </a:rPr>
              <a:t> module de </a:t>
            </a:r>
            <a:r>
              <a:rPr lang="en-US" dirty="0" err="1">
                <a:solidFill>
                  <a:schemeClr val="tx2"/>
                </a:solidFill>
                <a:effectLst/>
              </a:rPr>
              <a:t>autentificare</a:t>
            </a:r>
            <a:r>
              <a:rPr lang="en-US" dirty="0">
                <a:solidFill>
                  <a:schemeClr val="tx2"/>
                </a:solidFill>
                <a:effectLst/>
              </a:rPr>
              <a:t> </a:t>
            </a:r>
            <a:r>
              <a:rPr lang="en-US" dirty="0" err="1">
                <a:solidFill>
                  <a:schemeClr val="tx2"/>
                </a:solidFill>
                <a:effectLst/>
              </a:rPr>
              <a:t>și</a:t>
            </a:r>
            <a:r>
              <a:rPr lang="en-US" dirty="0">
                <a:solidFill>
                  <a:schemeClr val="tx2"/>
                </a:solidFill>
                <a:effectLst/>
              </a:rPr>
              <a:t> </a:t>
            </a:r>
            <a:r>
              <a:rPr lang="en-US" dirty="0" err="1">
                <a:solidFill>
                  <a:schemeClr val="tx2"/>
                </a:solidFill>
                <a:effectLst/>
              </a:rPr>
              <a:t>autorizare</a:t>
            </a:r>
            <a:r>
              <a:rPr lang="en-US" dirty="0">
                <a:solidFill>
                  <a:schemeClr val="tx2"/>
                </a:solidFill>
                <a:effectLst/>
              </a:rPr>
              <a:t> </a:t>
            </a:r>
            <a:r>
              <a:rPr lang="en-US" dirty="0" err="1">
                <a:solidFill>
                  <a:schemeClr val="tx2"/>
                </a:solidFill>
                <a:effectLst/>
              </a:rPr>
              <a:t>personalizabile</a:t>
            </a:r>
            <a:r>
              <a:rPr lang="en-US" dirty="0">
                <a:solidFill>
                  <a:schemeClr val="tx2"/>
                </a:solidFill>
                <a:effectLst/>
              </a:rPr>
              <a:t>. </a:t>
            </a:r>
          </a:p>
          <a:p>
            <a:pPr marL="457200" marR="0" indent="-228600">
              <a:spcAft>
                <a:spcPts val="600"/>
              </a:spcAft>
              <a:buSzPct val="80000"/>
              <a:buFont typeface="Arial" panose="020B0604020202020204" pitchFamily="34" charset="0"/>
              <a:buChar char="•"/>
            </a:pPr>
            <a:endParaRPr lang="en-US" dirty="0">
              <a:solidFill>
                <a:schemeClr val="tx2"/>
              </a:solidFill>
            </a:endParaRPr>
          </a:p>
          <a:p>
            <a:pPr marL="457200" marR="0" indent="-228600">
              <a:spcAft>
                <a:spcPts val="600"/>
              </a:spcAft>
              <a:buSzPct val="80000"/>
              <a:buFont typeface="Arial" panose="020B0604020202020204" pitchFamily="34" charset="0"/>
              <a:buChar char="•"/>
            </a:pPr>
            <a:r>
              <a:rPr lang="en-US" dirty="0" err="1">
                <a:solidFill>
                  <a:schemeClr val="tx2"/>
                </a:solidFill>
                <a:effectLst/>
              </a:rPr>
              <a:t>În</a:t>
            </a:r>
            <a:r>
              <a:rPr lang="en-US" dirty="0">
                <a:solidFill>
                  <a:schemeClr val="tx2"/>
                </a:solidFill>
                <a:effectLst/>
              </a:rPr>
              <a:t> </a:t>
            </a:r>
            <a:r>
              <a:rPr lang="en-US" dirty="0" err="1">
                <a:solidFill>
                  <a:schemeClr val="tx2"/>
                </a:solidFill>
                <a:effectLst/>
              </a:rPr>
              <a:t>ceea</a:t>
            </a:r>
            <a:r>
              <a:rPr lang="en-US" dirty="0">
                <a:solidFill>
                  <a:schemeClr val="tx2"/>
                </a:solidFill>
                <a:effectLst/>
              </a:rPr>
              <a:t> </a:t>
            </a:r>
            <a:r>
              <a:rPr lang="en-US" dirty="0" err="1">
                <a:solidFill>
                  <a:schemeClr val="tx2"/>
                </a:solidFill>
                <a:effectLst/>
              </a:rPr>
              <a:t>ce</a:t>
            </a:r>
            <a:r>
              <a:rPr lang="en-US" dirty="0">
                <a:solidFill>
                  <a:schemeClr val="tx2"/>
                </a:solidFill>
                <a:effectLst/>
              </a:rPr>
              <a:t> </a:t>
            </a:r>
            <a:r>
              <a:rPr lang="en-US" dirty="0" err="1">
                <a:solidFill>
                  <a:schemeClr val="tx2"/>
                </a:solidFill>
                <a:effectLst/>
              </a:rPr>
              <a:t>privește</a:t>
            </a:r>
            <a:r>
              <a:rPr lang="en-US" dirty="0">
                <a:solidFill>
                  <a:schemeClr val="tx2"/>
                </a:solidFill>
                <a:effectLst/>
              </a:rPr>
              <a:t> </a:t>
            </a:r>
            <a:r>
              <a:rPr lang="en-US" dirty="0" err="1">
                <a:solidFill>
                  <a:schemeClr val="tx2"/>
                </a:solidFill>
                <a:effectLst/>
              </a:rPr>
              <a:t>mesageria</a:t>
            </a:r>
            <a:r>
              <a:rPr lang="en-US" dirty="0">
                <a:solidFill>
                  <a:schemeClr val="tx2"/>
                </a:solidFill>
                <a:effectLst/>
              </a:rPr>
              <a:t>, se </a:t>
            </a:r>
            <a:r>
              <a:rPr lang="en-US" dirty="0" err="1">
                <a:solidFill>
                  <a:schemeClr val="tx2"/>
                </a:solidFill>
                <a:effectLst/>
              </a:rPr>
              <a:t>va</a:t>
            </a:r>
            <a:r>
              <a:rPr lang="en-US" dirty="0">
                <a:solidFill>
                  <a:schemeClr val="tx2"/>
                </a:solidFill>
                <a:effectLst/>
              </a:rPr>
              <a:t> </a:t>
            </a:r>
            <a:r>
              <a:rPr lang="en-US" dirty="0" err="1">
                <a:solidFill>
                  <a:schemeClr val="tx2"/>
                </a:solidFill>
                <a:effectLst/>
              </a:rPr>
              <a:t>implementa</a:t>
            </a:r>
            <a:r>
              <a:rPr lang="en-US" dirty="0">
                <a:solidFill>
                  <a:schemeClr val="tx2"/>
                </a:solidFill>
                <a:effectLst/>
              </a:rPr>
              <a:t> WebSocket </a:t>
            </a:r>
            <a:r>
              <a:rPr lang="en-US" dirty="0" err="1">
                <a:solidFill>
                  <a:schemeClr val="tx2"/>
                </a:solidFill>
                <a:effectLst/>
              </a:rPr>
              <a:t>pentru</a:t>
            </a:r>
            <a:r>
              <a:rPr lang="en-US" dirty="0">
                <a:solidFill>
                  <a:schemeClr val="tx2"/>
                </a:solidFill>
                <a:effectLst/>
              </a:rPr>
              <a:t> a </a:t>
            </a:r>
            <a:r>
              <a:rPr lang="en-US" dirty="0" err="1">
                <a:solidFill>
                  <a:schemeClr val="tx2"/>
                </a:solidFill>
                <a:effectLst/>
              </a:rPr>
              <a:t>permite</a:t>
            </a:r>
            <a:r>
              <a:rPr lang="en-US" dirty="0">
                <a:solidFill>
                  <a:schemeClr val="tx2"/>
                </a:solidFill>
                <a:effectLst/>
              </a:rPr>
              <a:t> </a:t>
            </a:r>
            <a:r>
              <a:rPr lang="en-US" dirty="0" err="1">
                <a:solidFill>
                  <a:schemeClr val="tx2"/>
                </a:solidFill>
                <a:effectLst/>
              </a:rPr>
              <a:t>comunicarea</a:t>
            </a:r>
            <a:r>
              <a:rPr lang="en-US" dirty="0">
                <a:solidFill>
                  <a:schemeClr val="tx2"/>
                </a:solidFill>
                <a:effectLst/>
              </a:rPr>
              <a:t> </a:t>
            </a:r>
            <a:r>
              <a:rPr lang="en-US" dirty="0" err="1">
                <a:solidFill>
                  <a:schemeClr val="tx2"/>
                </a:solidFill>
                <a:effectLst/>
              </a:rPr>
              <a:t>în</a:t>
            </a:r>
            <a:r>
              <a:rPr lang="en-US" dirty="0">
                <a:solidFill>
                  <a:schemeClr val="tx2"/>
                </a:solidFill>
                <a:effectLst/>
              </a:rPr>
              <a:t> </a:t>
            </a:r>
            <a:r>
              <a:rPr lang="en-US" dirty="0" err="1">
                <a:solidFill>
                  <a:schemeClr val="tx2"/>
                </a:solidFill>
                <a:effectLst/>
              </a:rPr>
              <a:t>timp</a:t>
            </a:r>
            <a:r>
              <a:rPr lang="en-US" dirty="0">
                <a:solidFill>
                  <a:schemeClr val="tx2"/>
                </a:solidFill>
                <a:effectLst/>
              </a:rPr>
              <a:t> real </a:t>
            </a:r>
            <a:r>
              <a:rPr lang="en-US" dirty="0" err="1">
                <a:solidFill>
                  <a:schemeClr val="tx2"/>
                </a:solidFill>
                <a:effectLst/>
              </a:rPr>
              <a:t>între</a:t>
            </a:r>
            <a:r>
              <a:rPr lang="en-US" dirty="0">
                <a:solidFill>
                  <a:schemeClr val="tx2"/>
                </a:solidFill>
                <a:effectLst/>
              </a:rPr>
              <a:t> </a:t>
            </a:r>
            <a:r>
              <a:rPr lang="en-US" dirty="0" err="1">
                <a:solidFill>
                  <a:schemeClr val="tx2"/>
                </a:solidFill>
                <a:effectLst/>
              </a:rPr>
              <a:t>utilizatori</a:t>
            </a:r>
            <a:r>
              <a:rPr lang="en-US" dirty="0">
                <a:solidFill>
                  <a:schemeClr val="tx2"/>
                </a:solidFill>
                <a:effectLst/>
              </a:rPr>
              <a:t>.</a:t>
            </a:r>
          </a:p>
        </p:txBody>
      </p:sp>
      <p:cxnSp>
        <p:nvCxnSpPr>
          <p:cNvPr id="31" name="Straight Connector 30">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541520"/>
            <a:ext cx="5895754" cy="23105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988236"/>
            <a:ext cx="2418079" cy="38876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97221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189786-C01A-F519-A483-14735D7AA14A}"/>
            </a:ext>
          </a:extLst>
        </p:cNvPr>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469A5737-8D36-4BF8-AC7D-2AA2B6B6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8"/>
            <a:ext cx="3818316" cy="6900306"/>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3818316"/>
              <a:gd name="connsiteY0" fmla="*/ 0 h 6863976"/>
              <a:gd name="connsiteX1" fmla="*/ 3818316 w 3818316"/>
              <a:gd name="connsiteY1" fmla="*/ 0 h 6863976"/>
              <a:gd name="connsiteX2" fmla="*/ 2493114 w 3818316"/>
              <a:gd name="connsiteY2" fmla="*/ 6863976 h 6863976"/>
              <a:gd name="connsiteX3" fmla="*/ 0 w 3818316"/>
              <a:gd name="connsiteY3" fmla="*/ 6863976 h 6863976"/>
              <a:gd name="connsiteX4" fmla="*/ 0 w 3818316"/>
              <a:gd name="connsiteY4" fmla="*/ 0 h 6863976"/>
              <a:gd name="connsiteX0" fmla="*/ 0 w 3818316"/>
              <a:gd name="connsiteY0" fmla="*/ 0 h 6863976"/>
              <a:gd name="connsiteX1" fmla="*/ 3818316 w 3818316"/>
              <a:gd name="connsiteY1" fmla="*/ 0 h 6863976"/>
              <a:gd name="connsiteX2" fmla="*/ 2252194 w 3818316"/>
              <a:gd name="connsiteY2" fmla="*/ 6853025 h 6863976"/>
              <a:gd name="connsiteX3" fmla="*/ 0 w 3818316"/>
              <a:gd name="connsiteY3" fmla="*/ 6863976 h 6863976"/>
              <a:gd name="connsiteX4" fmla="*/ 0 w 3818316"/>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16" h="6863976">
                <a:moveTo>
                  <a:pt x="0" y="0"/>
                </a:moveTo>
                <a:lnTo>
                  <a:pt x="3818316" y="0"/>
                </a:lnTo>
                <a:lnTo>
                  <a:pt x="2252194" y="6853025"/>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a:extLst>
              <a:ext uri="{FF2B5EF4-FFF2-40B4-BE49-F238E27FC236}">
                <a16:creationId xmlns:a16="http://schemas.microsoft.com/office/drawing/2014/main" id="{852BCB1D-E933-FE90-7F46-D41023611C6D}"/>
              </a:ext>
            </a:extLst>
          </p:cNvPr>
          <p:cNvSpPr>
            <a:spLocks noGrp="1"/>
          </p:cNvSpPr>
          <p:nvPr>
            <p:ph type="ctrTitle"/>
          </p:nvPr>
        </p:nvSpPr>
        <p:spPr>
          <a:xfrm>
            <a:off x="711810" y="714374"/>
            <a:ext cx="2472454" cy="1857375"/>
          </a:xfrm>
        </p:spPr>
        <p:txBody>
          <a:bodyPr vert="horz" lIns="91440" tIns="45720" rIns="91440" bIns="45720" rtlCol="0" anchor="t">
            <a:normAutofit/>
          </a:bodyPr>
          <a:lstStyle/>
          <a:p>
            <a:r>
              <a:rPr lang="en-US" sz="2000" b="1" dirty="0" err="1">
                <a:solidFill>
                  <a:schemeClr val="tx2"/>
                </a:solidFill>
              </a:rPr>
              <a:t>Tehnologie</a:t>
            </a:r>
            <a:r>
              <a:rPr lang="en-US" sz="2000" b="1" dirty="0">
                <a:solidFill>
                  <a:schemeClr val="tx2"/>
                </a:solidFill>
              </a:rPr>
              <a:t> IT</a:t>
            </a:r>
          </a:p>
        </p:txBody>
      </p:sp>
      <p:cxnSp>
        <p:nvCxnSpPr>
          <p:cNvPr id="61" name="Straight Connector 60">
            <a:extLst>
              <a:ext uri="{FF2B5EF4-FFF2-40B4-BE49-F238E27FC236}">
                <a16:creationId xmlns:a16="http://schemas.microsoft.com/office/drawing/2014/main" id="{72ECE8B0-6962-4F5B-830A-E8F8F9726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759626"/>
            <a:ext cx="3484282" cy="40953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EAF673E-0279-495F-A8A9-F84D0AB5A4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259294"/>
            <a:ext cx="4748213" cy="159571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9" name="TextBox 7">
            <a:extLst>
              <a:ext uri="{FF2B5EF4-FFF2-40B4-BE49-F238E27FC236}">
                <a16:creationId xmlns:a16="http://schemas.microsoft.com/office/drawing/2014/main" id="{D68BEAEE-DFDD-85B2-3565-9BC931B8A639}"/>
              </a:ext>
            </a:extLst>
          </p:cNvPr>
          <p:cNvGraphicFramePr/>
          <p:nvPr>
            <p:extLst>
              <p:ext uri="{D42A27DB-BD31-4B8C-83A1-F6EECF244321}">
                <p14:modId xmlns:p14="http://schemas.microsoft.com/office/powerpoint/2010/main" val="3210374960"/>
              </p:ext>
            </p:extLst>
          </p:nvPr>
        </p:nvGraphicFramePr>
        <p:xfrm>
          <a:off x="4106586" y="788465"/>
          <a:ext cx="7424423" cy="5245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143063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55" name="Straight Connector 205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069" name="Rectangle 2068">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E1D0EF-AECD-B458-0796-13FA2A30C80C}"/>
              </a:ext>
            </a:extLst>
          </p:cNvPr>
          <p:cNvSpPr>
            <a:spLocks noGrp="1"/>
          </p:cNvSpPr>
          <p:nvPr>
            <p:ph type="ctrTitle"/>
          </p:nvPr>
        </p:nvSpPr>
        <p:spPr>
          <a:xfrm>
            <a:off x="960350" y="541964"/>
            <a:ext cx="4768938" cy="3818667"/>
          </a:xfrm>
        </p:spPr>
        <p:txBody>
          <a:bodyPr vert="horz" lIns="91440" tIns="45720" rIns="91440" bIns="45720" rtlCol="0" anchor="b">
            <a:normAutofit/>
          </a:bodyPr>
          <a:lstStyle/>
          <a:p>
            <a:r>
              <a:rPr lang="en-US" sz="4600" b="1" dirty="0" err="1">
                <a:solidFill>
                  <a:schemeClr val="tx2"/>
                </a:solidFill>
              </a:rPr>
              <a:t>Arhitectura</a:t>
            </a:r>
            <a:r>
              <a:rPr lang="en-US" sz="4600" b="1" dirty="0">
                <a:solidFill>
                  <a:schemeClr val="tx2"/>
                </a:solidFill>
              </a:rPr>
              <a:t> </a:t>
            </a:r>
            <a:r>
              <a:rPr lang="en-US" sz="4600" b="1" dirty="0" err="1">
                <a:solidFill>
                  <a:schemeClr val="tx2"/>
                </a:solidFill>
              </a:rPr>
              <a:t>si</a:t>
            </a:r>
            <a:r>
              <a:rPr lang="en-US" sz="4600" b="1" dirty="0">
                <a:solidFill>
                  <a:schemeClr val="tx2"/>
                </a:solidFill>
              </a:rPr>
              <a:t> </a:t>
            </a:r>
            <a:r>
              <a:rPr lang="en-US" sz="4600" b="1" dirty="0" err="1">
                <a:solidFill>
                  <a:schemeClr val="tx2"/>
                </a:solidFill>
              </a:rPr>
              <a:t>Designul</a:t>
            </a:r>
            <a:r>
              <a:rPr lang="en-US" sz="4600" b="1" dirty="0">
                <a:solidFill>
                  <a:schemeClr val="tx2"/>
                </a:solidFill>
              </a:rPr>
              <a:t> </a:t>
            </a:r>
            <a:r>
              <a:rPr lang="en-US" sz="4600" b="1" dirty="0" err="1">
                <a:solidFill>
                  <a:schemeClr val="tx2"/>
                </a:solidFill>
              </a:rPr>
              <a:t>Sistemului</a:t>
            </a:r>
            <a:r>
              <a:rPr lang="en-US" sz="4600" b="1" dirty="0">
                <a:solidFill>
                  <a:schemeClr val="tx2"/>
                </a:solidFill>
              </a:rPr>
              <a:t> </a:t>
            </a:r>
            <a:endParaRPr lang="en-US" sz="4600" dirty="0">
              <a:solidFill>
                <a:schemeClr val="tx2"/>
              </a:solidFill>
            </a:endParaRPr>
          </a:p>
        </p:txBody>
      </p:sp>
      <p:cxnSp>
        <p:nvCxnSpPr>
          <p:cNvPr id="2073" name="Straight Connector 2072">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Client Server Stock Illustrations – 10,191 Client Server Stock  Illustrations, Vectors &amp; Clipart - Dreamstime">
            <a:extLst>
              <a:ext uri="{FF2B5EF4-FFF2-40B4-BE49-F238E27FC236}">
                <a16:creationId xmlns:a16="http://schemas.microsoft.com/office/drawing/2014/main" id="{0D98E20B-A60E-4CD8-82CC-367DDA3B1E2F}"/>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3424" r="3424"/>
          <a:stretch>
            <a:fillRect/>
          </a:stretch>
        </p:blipFill>
        <p:spPr bwMode="auto">
          <a:xfrm>
            <a:off x="6121985" y="541964"/>
            <a:ext cx="5510629" cy="5782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90350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A5ABFBD-7BFF-1D29-2BFB-CAC05579B7E0}"/>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ctr"/>
            <a:r>
              <a:rPr lang="en-US" sz="2800" b="1" dirty="0" err="1"/>
              <a:t>Diagrama</a:t>
            </a:r>
            <a:r>
              <a:rPr lang="ro-RO" sz="2800" b="1" dirty="0"/>
              <a:t> DE Arhitectura</a:t>
            </a:r>
            <a:r>
              <a:rPr lang="en-US" sz="2800" b="1" dirty="0"/>
              <a:t> </a:t>
            </a:r>
            <a:r>
              <a:rPr lang="en-US" sz="2800" b="1" dirty="0" err="1"/>
              <a:t>generala</a:t>
            </a:r>
            <a:r>
              <a:rPr lang="en-US" sz="2800" b="1" dirty="0"/>
              <a:t> a </a:t>
            </a:r>
            <a:r>
              <a:rPr lang="en-US" sz="2800" b="1" dirty="0" err="1"/>
              <a:t>sistemului</a:t>
            </a:r>
            <a:r>
              <a:rPr lang="en-US" sz="2800" b="1" dirty="0"/>
              <a:t> </a:t>
            </a:r>
            <a:br>
              <a:rPr lang="en-US" sz="2800" b="1" dirty="0"/>
            </a:br>
            <a:endParaRPr lang="en-US" sz="2800" dirty="0"/>
          </a:p>
        </p:txBody>
      </p:sp>
      <p:cxnSp>
        <p:nvCxnSpPr>
          <p:cNvPr id="45" name="Straight Connector 44">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diagram of a model&#10;&#10;Description automatically generated">
            <a:extLst>
              <a:ext uri="{FF2B5EF4-FFF2-40B4-BE49-F238E27FC236}">
                <a16:creationId xmlns:a16="http://schemas.microsoft.com/office/drawing/2014/main" id="{55630EA4-F835-4D82-4713-250CDADDD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755" y="743301"/>
            <a:ext cx="7228091" cy="5366857"/>
          </a:xfrm>
          <a:prstGeom prst="rect">
            <a:avLst/>
          </a:prstGeom>
        </p:spPr>
      </p:pic>
    </p:spTree>
    <p:extLst>
      <p:ext uri="{BB962C8B-B14F-4D97-AF65-F5344CB8AC3E}">
        <p14:creationId xmlns:p14="http://schemas.microsoft.com/office/powerpoint/2010/main" val="325612337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2067B63-564F-AF7B-0408-25BD9A875220}"/>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ctr"/>
            <a:r>
              <a:rPr lang="en-US" sz="2800" b="1" dirty="0" err="1"/>
              <a:t>Diagrama</a:t>
            </a:r>
            <a:r>
              <a:rPr lang="en-US" sz="2800" b="1" dirty="0"/>
              <a:t> flux de </a:t>
            </a:r>
            <a:r>
              <a:rPr lang="en-US" sz="2800" b="1" dirty="0" err="1"/>
              <a:t>activit</a:t>
            </a:r>
            <a:r>
              <a:rPr lang="ro-RO" sz="2800" b="1" dirty="0"/>
              <a:t>At</a:t>
            </a:r>
            <a:r>
              <a:rPr lang="en-US" sz="2800" b="1" dirty="0" err="1"/>
              <a:t>i</a:t>
            </a:r>
            <a:br>
              <a:rPr lang="en-US" sz="2800" b="1" dirty="0"/>
            </a:br>
            <a:endParaRPr lang="en-US" sz="2800" dirty="0"/>
          </a:p>
        </p:txBody>
      </p:sp>
      <p:cxnSp>
        <p:nvCxnSpPr>
          <p:cNvPr id="31" name="Straight Connector 30">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diagram of a film production process&#10;&#10;Description automatically generated">
            <a:extLst>
              <a:ext uri="{FF2B5EF4-FFF2-40B4-BE49-F238E27FC236}">
                <a16:creationId xmlns:a16="http://schemas.microsoft.com/office/drawing/2014/main" id="{17EC5CCD-735E-4B5C-9D3D-1DF7792D5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755" y="851723"/>
            <a:ext cx="7228091" cy="5150014"/>
          </a:xfrm>
          <a:prstGeom prst="rect">
            <a:avLst/>
          </a:prstGeom>
        </p:spPr>
      </p:pic>
    </p:spTree>
    <p:extLst>
      <p:ext uri="{BB962C8B-B14F-4D97-AF65-F5344CB8AC3E}">
        <p14:creationId xmlns:p14="http://schemas.microsoft.com/office/powerpoint/2010/main" val="66799447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2" name="Straight Connector 14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49" name="Rectangle 148">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Shape 149">
            <a:extLst>
              <a:ext uri="{FF2B5EF4-FFF2-40B4-BE49-F238E27FC236}">
                <a16:creationId xmlns:a16="http://schemas.microsoft.com/office/drawing/2014/main" id="{ED61EC8C-9F54-4671-8E82-4AE6101D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77768" y="0"/>
            <a:ext cx="5014232" cy="6868738"/>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2713264 w 4584879"/>
              <a:gd name="connsiteY2" fmla="*/ 6863976 h 6863976"/>
              <a:gd name="connsiteX3" fmla="*/ 0 w 4584879"/>
              <a:gd name="connsiteY3" fmla="*/ 6863976 h 6863976"/>
              <a:gd name="connsiteX4" fmla="*/ 0 w 4584879"/>
              <a:gd name="connsiteY4" fmla="*/ 0 h 6863976"/>
              <a:gd name="connsiteX0" fmla="*/ 0 w 4408998"/>
              <a:gd name="connsiteY0" fmla="*/ 4762 h 6868738"/>
              <a:gd name="connsiteX1" fmla="*/ 4408998 w 4408998"/>
              <a:gd name="connsiteY1" fmla="*/ 0 h 6868738"/>
              <a:gd name="connsiteX2" fmla="*/ 2713264 w 4408998"/>
              <a:gd name="connsiteY2" fmla="*/ 6868738 h 6868738"/>
              <a:gd name="connsiteX3" fmla="*/ 0 w 4408998"/>
              <a:gd name="connsiteY3" fmla="*/ 6868738 h 6868738"/>
              <a:gd name="connsiteX4" fmla="*/ 0 w 4408998"/>
              <a:gd name="connsiteY4" fmla="*/ 4762 h 6868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8998" h="6868738">
                <a:moveTo>
                  <a:pt x="0" y="4762"/>
                </a:moveTo>
                <a:lnTo>
                  <a:pt x="4408998" y="0"/>
                </a:lnTo>
                <a:lnTo>
                  <a:pt x="2713264" y="6868738"/>
                </a:lnTo>
                <a:lnTo>
                  <a:pt x="0" y="6868738"/>
                </a:lnTo>
                <a:lnTo>
                  <a:pt x="0" y="476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CD222F63-D658-733D-CBD5-6F9E6546F1E1}"/>
              </a:ext>
            </a:extLst>
          </p:cNvPr>
          <p:cNvSpPr>
            <a:spLocks noGrp="1"/>
          </p:cNvSpPr>
          <p:nvPr>
            <p:ph type="title"/>
          </p:nvPr>
        </p:nvSpPr>
        <p:spPr>
          <a:xfrm>
            <a:off x="7758752" y="3109913"/>
            <a:ext cx="3738926" cy="3076576"/>
          </a:xfrm>
        </p:spPr>
        <p:txBody>
          <a:bodyPr vert="horz" lIns="91440" tIns="45720" rIns="91440" bIns="45720" rtlCol="0" anchor="b">
            <a:normAutofit/>
          </a:bodyPr>
          <a:lstStyle/>
          <a:p>
            <a:pPr algn="r"/>
            <a:r>
              <a:rPr lang="en-US" b="1"/>
              <a:t>Diagrama de clase</a:t>
            </a:r>
            <a:br>
              <a:rPr lang="en-US" b="1"/>
            </a:br>
            <a:endParaRPr lang="en-US"/>
          </a:p>
        </p:txBody>
      </p:sp>
      <p:pic>
        <p:nvPicPr>
          <p:cNvPr id="3" name="Picture 2" descr="A diagram of a computer&#10;&#10;Description automatically generated with medium confidence">
            <a:extLst>
              <a:ext uri="{FF2B5EF4-FFF2-40B4-BE49-F238E27FC236}">
                <a16:creationId xmlns:a16="http://schemas.microsoft.com/office/drawing/2014/main" id="{9C286449-E2C3-2E16-6B7A-F7E15784B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51" y="533400"/>
            <a:ext cx="6032499" cy="5791200"/>
          </a:xfrm>
          <a:prstGeom prst="rect">
            <a:avLst/>
          </a:prstGeom>
        </p:spPr>
      </p:pic>
      <p:cxnSp>
        <p:nvCxnSpPr>
          <p:cNvPr id="151" name="Straight Connector 150">
            <a:extLst>
              <a:ext uri="{FF2B5EF4-FFF2-40B4-BE49-F238E27FC236}">
                <a16:creationId xmlns:a16="http://schemas.microsoft.com/office/drawing/2014/main" id="{3A5D40F5-A8C4-4952-BCA6-4D0D14F8BF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58751" y="0"/>
            <a:ext cx="532263"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124311"/>
      </p:ext>
    </p:extLst>
  </p:cSld>
  <p:clrMapOvr>
    <a:masterClrMapping/>
  </p:clrMapOvr>
  <p:transition spd="slow">
    <p:push dir="u"/>
  </p:transition>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20BE78-9FDF-401B-B412-3AA10EC5BEA3}">
  <ds:schemaRefs>
    <ds:schemaRef ds:uri="http://purl.org/dc/dcmitype/"/>
    <ds:schemaRef ds:uri="http://schemas.microsoft.com/office/2006/metadata/properties"/>
    <ds:schemaRef ds:uri="71af3243-3dd4-4a8d-8c0d-dd76da1f02a5"/>
    <ds:schemaRef ds:uri="http://schemas.microsoft.com/sharepoint/v3"/>
    <ds:schemaRef ds:uri="http://purl.org/dc/elements/1.1/"/>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230e9df3-be65-4c73-a93b-d1236ebd677e"/>
    <ds:schemaRef ds:uri="16c05727-aa75-4e4a-9b5f-8a80a1165891"/>
    <ds:schemaRef ds:uri="http://www.w3.org/XML/1998/namespace"/>
  </ds:schemaRefs>
</ds:datastoreItem>
</file>

<file path=customXml/itemProps3.xml><?xml version="1.0" encoding="utf-8"?>
<ds:datastoreItem xmlns:ds="http://schemas.openxmlformats.org/officeDocument/2006/customXml" ds:itemID="{30E62E91-3991-445A-ADE0-DB143B39320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{23A611C6-60AF-4C78-BC07-B41DFA0917BB}tf22797433_win32</Template>
  <TotalTime>340</TotalTime>
  <Words>572</Words>
  <Application>Microsoft Office PowerPoint</Application>
  <PresentationFormat>Widescreen</PresentationFormat>
  <Paragraphs>53</Paragraphs>
  <Slides>22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Arial</vt:lpstr>
      <vt:lpstr>Calibri</vt:lpstr>
      <vt:lpstr>Univers Condensed Light</vt:lpstr>
      <vt:lpstr>Walbaum Display Light</vt:lpstr>
      <vt:lpstr>AngleLinesVTI</vt:lpstr>
      <vt:lpstr>Platforma Web Pentru Recomandări Filme</vt:lpstr>
      <vt:lpstr>AGENDA</vt:lpstr>
      <vt:lpstr>Prezentare Generală</vt:lpstr>
      <vt:lpstr>Fundamente Teoretice</vt:lpstr>
      <vt:lpstr>Tehnologie IT</vt:lpstr>
      <vt:lpstr>Arhitectura si Designul Sistemului </vt:lpstr>
      <vt:lpstr>Diagrama DE Arhitectura generala a sistemului  </vt:lpstr>
      <vt:lpstr>Diagrama flux de activitAti </vt:lpstr>
      <vt:lpstr>Diagrama de clase </vt:lpstr>
      <vt:lpstr>Diagrama de obiecte</vt:lpstr>
      <vt:lpstr>Diagrama de Secvențiere:</vt:lpstr>
      <vt:lpstr>Diagrama de Activitate</vt:lpstr>
      <vt:lpstr>Diagrama de Tranziție Stări</vt:lpstr>
      <vt:lpstr>Diagrama de comunicare</vt:lpstr>
      <vt:lpstr>Diagrama de pachete</vt:lpstr>
      <vt:lpstr>Diagrama de componente</vt:lpstr>
      <vt:lpstr>Diagrama de desfășurare</vt:lpstr>
      <vt:lpstr>Diagramă bază de date</vt:lpstr>
      <vt:lpstr>Diagramă usecase</vt:lpstr>
      <vt:lpstr>Prezentarea interactivitatii</vt:lpstr>
      <vt:lpstr>Portabilitate</vt:lpstr>
      <vt:lpstr>MULTUMESC PENTRU ATENTIE!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 Marius Simina</dc:creator>
  <cp:lastModifiedBy>Dan Marius Simina</cp:lastModifiedBy>
  <cp:revision>8</cp:revision>
  <dcterms:created xsi:type="dcterms:W3CDTF">2024-11-18T17:26:04Z</dcterms:created>
  <dcterms:modified xsi:type="dcterms:W3CDTF">2024-11-26T15:41:06Z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5b58b62f-6f94-46bd-8089-18e64b0a9abb_Enabled">
    <vt:lpwstr>true</vt:lpwstr>
  </property>
  <property fmtid="{D5CDD505-2E9C-101B-9397-08002B2CF9AE}" pid="4" name="MSIP_Label_5b58b62f-6f94-46bd-8089-18e64b0a9abb_SetDate">
    <vt:lpwstr>2024-11-18T17:43:45Z</vt:lpwstr>
  </property>
  <property fmtid="{D5CDD505-2E9C-101B-9397-08002B2CF9AE}" pid="5" name="MSIP_Label_5b58b62f-6f94-46bd-8089-18e64b0a9abb_Method">
    <vt:lpwstr>Standard</vt:lpwstr>
  </property>
  <property fmtid="{D5CDD505-2E9C-101B-9397-08002B2CF9AE}" pid="6" name="MSIP_Label_5b58b62f-6f94-46bd-8089-18e64b0a9abb_Name">
    <vt:lpwstr>defa4170-0d19-0005-0004-bc88714345d2</vt:lpwstr>
  </property>
  <property fmtid="{D5CDD505-2E9C-101B-9397-08002B2CF9AE}" pid="7" name="MSIP_Label_5b58b62f-6f94-46bd-8089-18e64b0a9abb_SiteId">
    <vt:lpwstr>a6eb79fa-c4a9-4cce-818d-b85274d15305</vt:lpwstr>
  </property>
  <property fmtid="{D5CDD505-2E9C-101B-9397-08002B2CF9AE}" pid="8" name="MSIP_Label_5b58b62f-6f94-46bd-8089-18e64b0a9abb_ActionId">
    <vt:lpwstr>490ae6a1-a99d-4e28-8564-a038a406af95</vt:lpwstr>
  </property>
  <property fmtid="{D5CDD505-2E9C-101B-9397-08002B2CF9AE}" pid="9" name="MSIP_Label_5b58b62f-6f94-46bd-8089-18e64b0a9abb_ContentBits">
    <vt:lpwstr>0</vt:lpwstr>
  </property>
</Properties>
</file>